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1" r:id="rId1"/>
    <p:sldMasterId id="2147483657" r:id="rId2"/>
  </p:sldMasterIdLst>
  <p:notesMasterIdLst>
    <p:notesMasterId r:id="rId31"/>
  </p:notesMasterIdLst>
  <p:handoutMasterIdLst>
    <p:handoutMasterId r:id="rId32"/>
  </p:handoutMasterIdLst>
  <p:sldIdLst>
    <p:sldId id="328" r:id="rId3"/>
    <p:sldId id="329" r:id="rId4"/>
    <p:sldId id="257" r:id="rId5"/>
    <p:sldId id="326" r:id="rId6"/>
    <p:sldId id="313" r:id="rId7"/>
    <p:sldId id="314" r:id="rId8"/>
    <p:sldId id="317" r:id="rId9"/>
    <p:sldId id="325" r:id="rId10"/>
    <p:sldId id="324" r:id="rId11"/>
    <p:sldId id="269" r:id="rId12"/>
    <p:sldId id="315" r:id="rId13"/>
    <p:sldId id="323" r:id="rId14"/>
    <p:sldId id="322" r:id="rId15"/>
    <p:sldId id="321" r:id="rId16"/>
    <p:sldId id="331" r:id="rId17"/>
    <p:sldId id="316" r:id="rId18"/>
    <p:sldId id="306" r:id="rId19"/>
    <p:sldId id="330" r:id="rId20"/>
    <p:sldId id="307" r:id="rId21"/>
    <p:sldId id="332" r:id="rId22"/>
    <p:sldId id="333" r:id="rId23"/>
    <p:sldId id="337" r:id="rId24"/>
    <p:sldId id="340" r:id="rId25"/>
    <p:sldId id="335" r:id="rId26"/>
    <p:sldId id="309" r:id="rId27"/>
    <p:sldId id="339" r:id="rId28"/>
    <p:sldId id="318" r:id="rId29"/>
    <p:sldId id="338"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45165B9-740C-8649-8DC4-EA8877FAE2FA}">
          <p14:sldIdLst>
            <p14:sldId id="328"/>
            <p14:sldId id="329"/>
            <p14:sldId id="257"/>
            <p14:sldId id="326"/>
            <p14:sldId id="313"/>
            <p14:sldId id="314"/>
            <p14:sldId id="317"/>
            <p14:sldId id="325"/>
            <p14:sldId id="324"/>
            <p14:sldId id="269"/>
            <p14:sldId id="315"/>
            <p14:sldId id="323"/>
            <p14:sldId id="322"/>
            <p14:sldId id="321"/>
            <p14:sldId id="331"/>
            <p14:sldId id="316"/>
            <p14:sldId id="306"/>
            <p14:sldId id="330"/>
            <p14:sldId id="307"/>
            <p14:sldId id="332"/>
            <p14:sldId id="333"/>
            <p14:sldId id="337"/>
            <p14:sldId id="340"/>
            <p14:sldId id="335"/>
            <p14:sldId id="309"/>
            <p14:sldId id="339"/>
            <p14:sldId id="318"/>
            <p14:sldId id="338"/>
          </p14:sldIdLst>
        </p14:section>
        <p14:section name="appendix" id="{C66BBD3D-981C-2C4B-BA76-D5FA1BE6C00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FAC"/>
    <a:srgbClr val="4FCDEE"/>
    <a:srgbClr val="AED1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42"/>
    <p:restoredTop sz="86701"/>
  </p:normalViewPr>
  <p:slideViewPr>
    <p:cSldViewPr snapToGrid="0" snapToObjects="1">
      <p:cViewPr varScale="1">
        <p:scale>
          <a:sx n="98" d="100"/>
          <a:sy n="98" d="100"/>
        </p:scale>
        <p:origin x="200" y="560"/>
      </p:cViewPr>
      <p:guideLst/>
    </p:cSldViewPr>
  </p:slideViewPr>
  <p:notesTextViewPr>
    <p:cViewPr>
      <p:scale>
        <a:sx n="1" d="1"/>
        <a:sy n="1" d="1"/>
      </p:scale>
      <p:origin x="0" y="0"/>
    </p:cViewPr>
  </p:notesTextViewPr>
  <p:notesViewPr>
    <p:cSldViewPr snapToGrid="0" snapToObjects="1">
      <p:cViewPr varScale="1">
        <p:scale>
          <a:sx n="95" d="100"/>
          <a:sy n="95" d="100"/>
        </p:scale>
        <p:origin x="2512" y="192"/>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7094C8-6BAA-0D43-B5FB-46B347CDD169}" type="datetimeFigureOut">
              <a:rPr lang="en-US" smtClean="0"/>
              <a:t>3/28/17</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5815E97-0E24-C94E-BE3A-D7DAEF4B4A16}" type="slidenum">
              <a:rPr lang="en-US" smtClean="0"/>
              <a:t>‹#›</a:t>
            </a:fld>
            <a:endParaRPr lang="en-US" dirty="0"/>
          </a:p>
        </p:txBody>
      </p:sp>
    </p:spTree>
    <p:extLst>
      <p:ext uri="{BB962C8B-B14F-4D97-AF65-F5344CB8AC3E}">
        <p14:creationId xmlns:p14="http://schemas.microsoft.com/office/powerpoint/2010/main" val="1067854538"/>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2.png>
</file>

<file path=ppt/media/image3.png>
</file>

<file path=ppt/media/image4.png>
</file>

<file path=ppt/media/image5.png>
</file>

<file path=ppt/media/image6.pn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AFBC59-AB39-FB4B-A656-A36351B64123}" type="datetimeFigureOut">
              <a:rPr lang="en-US" smtClean="0"/>
              <a:t>3/28/17</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C4CB6B4-4AC0-504E-8FC4-FC7F37801491}" type="slidenum">
              <a:rPr lang="en-US" smtClean="0"/>
              <a:t>‹#›</a:t>
            </a:fld>
            <a:endParaRPr lang="en-US" dirty="0"/>
          </a:p>
        </p:txBody>
      </p:sp>
    </p:spTree>
    <p:extLst>
      <p:ext uri="{BB962C8B-B14F-4D97-AF65-F5344CB8AC3E}">
        <p14:creationId xmlns:p14="http://schemas.microsoft.com/office/powerpoint/2010/main" val="6945707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3</a:t>
            </a:fld>
            <a:endParaRPr lang="en-US" dirty="0"/>
          </a:p>
        </p:txBody>
      </p:sp>
    </p:spTree>
    <p:extLst>
      <p:ext uri="{BB962C8B-B14F-4D97-AF65-F5344CB8AC3E}">
        <p14:creationId xmlns:p14="http://schemas.microsoft.com/office/powerpoint/2010/main" val="8535235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Port manipulation</a:t>
            </a:r>
          </a:p>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12</a:t>
            </a:fld>
            <a:endParaRPr lang="en-US" dirty="0"/>
          </a:p>
        </p:txBody>
      </p:sp>
    </p:spTree>
    <p:extLst>
      <p:ext uri="{BB962C8B-B14F-4D97-AF65-F5344CB8AC3E}">
        <p14:creationId xmlns:p14="http://schemas.microsoft.com/office/powerpoint/2010/main" val="14607171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13</a:t>
            </a:fld>
            <a:endParaRPr lang="en-US" dirty="0"/>
          </a:p>
        </p:txBody>
      </p:sp>
    </p:spTree>
    <p:extLst>
      <p:ext uri="{BB962C8B-B14F-4D97-AF65-F5344CB8AC3E}">
        <p14:creationId xmlns:p14="http://schemas.microsoft.com/office/powerpoint/2010/main" val="1215593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14</a:t>
            </a:fld>
            <a:endParaRPr lang="en-US" dirty="0"/>
          </a:p>
        </p:txBody>
      </p:sp>
    </p:spTree>
    <p:extLst>
      <p:ext uri="{BB962C8B-B14F-4D97-AF65-F5344CB8AC3E}">
        <p14:creationId xmlns:p14="http://schemas.microsoft.com/office/powerpoint/2010/main" val="2252008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15</a:t>
            </a:fld>
            <a:endParaRPr lang="en-US" dirty="0"/>
          </a:p>
        </p:txBody>
      </p:sp>
    </p:spTree>
    <p:extLst>
      <p:ext uri="{BB962C8B-B14F-4D97-AF65-F5344CB8AC3E}">
        <p14:creationId xmlns:p14="http://schemas.microsoft.com/office/powerpoint/2010/main" val="7828438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16</a:t>
            </a:fld>
            <a:endParaRPr lang="en-US" dirty="0"/>
          </a:p>
        </p:txBody>
      </p:sp>
    </p:spTree>
    <p:extLst>
      <p:ext uri="{BB962C8B-B14F-4D97-AF65-F5344CB8AC3E}">
        <p14:creationId xmlns:p14="http://schemas.microsoft.com/office/powerpoint/2010/main" val="3718756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17</a:t>
            </a:fld>
            <a:endParaRPr lang="en-US" dirty="0"/>
          </a:p>
        </p:txBody>
      </p:sp>
    </p:spTree>
    <p:extLst>
      <p:ext uri="{BB962C8B-B14F-4D97-AF65-F5344CB8AC3E}">
        <p14:creationId xmlns:p14="http://schemas.microsoft.com/office/powerpoint/2010/main" val="56412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18</a:t>
            </a:fld>
            <a:endParaRPr lang="en-US" dirty="0"/>
          </a:p>
        </p:txBody>
      </p:sp>
    </p:spTree>
    <p:extLst>
      <p:ext uri="{BB962C8B-B14F-4D97-AF65-F5344CB8AC3E}">
        <p14:creationId xmlns:p14="http://schemas.microsoft.com/office/powerpoint/2010/main" val="16838796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19</a:t>
            </a:fld>
            <a:endParaRPr lang="en-US" dirty="0"/>
          </a:p>
        </p:txBody>
      </p:sp>
    </p:spTree>
    <p:extLst>
      <p:ext uri="{BB962C8B-B14F-4D97-AF65-F5344CB8AC3E}">
        <p14:creationId xmlns:p14="http://schemas.microsoft.com/office/powerpoint/2010/main" val="17124727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20</a:t>
            </a:fld>
            <a:endParaRPr lang="en-US" dirty="0"/>
          </a:p>
        </p:txBody>
      </p:sp>
    </p:spTree>
    <p:extLst>
      <p:ext uri="{BB962C8B-B14F-4D97-AF65-F5344CB8AC3E}">
        <p14:creationId xmlns:p14="http://schemas.microsoft.com/office/powerpoint/2010/main" val="20634690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21</a:t>
            </a:fld>
            <a:endParaRPr lang="en-US" dirty="0"/>
          </a:p>
        </p:txBody>
      </p:sp>
    </p:spTree>
    <p:extLst>
      <p:ext uri="{BB962C8B-B14F-4D97-AF65-F5344CB8AC3E}">
        <p14:creationId xmlns:p14="http://schemas.microsoft.com/office/powerpoint/2010/main" val="9006179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Concur has been the</a:t>
            </a:r>
            <a:r>
              <a:rPr lang="en-US" sz="1200" kern="1200" baseline="0" dirty="0" smtClean="0">
                <a:solidFill>
                  <a:schemeClr val="tx1"/>
                </a:solidFill>
                <a:effectLst/>
                <a:latin typeface="+mn-lt"/>
                <a:ea typeface="+mn-ea"/>
                <a:cs typeface="+mn-cs"/>
              </a:rPr>
              <a:t> industry leader for more than 20 years, since our founding in 1993. Today, we have 6,800 employees worldwide and offices in North America, Europe, and Asia Pacific. 70 percent of Fortune 500 and 100 companies use Concur. In 2016, we </a:t>
            </a:r>
            <a:r>
              <a:rPr lang="en-US" sz="1200" kern="1200" dirty="0" smtClean="0">
                <a:solidFill>
                  <a:schemeClr val="tx1"/>
                </a:solidFill>
                <a:effectLst/>
                <a:latin typeface="+mn-lt"/>
                <a:ea typeface="+mn-ea"/>
                <a:cs typeface="+mn-cs"/>
              </a:rPr>
              <a:t>processed $87 billion in expenses. </a:t>
            </a:r>
            <a:endParaRPr lang="en-US" dirty="0" smtClean="0"/>
          </a:p>
          <a:p>
            <a:endParaRPr lang="en-US" dirty="0"/>
          </a:p>
        </p:txBody>
      </p:sp>
      <p:sp>
        <p:nvSpPr>
          <p:cNvPr id="4" name="Slide Number Placeholder 3"/>
          <p:cNvSpPr>
            <a:spLocks noGrp="1"/>
          </p:cNvSpPr>
          <p:nvPr>
            <p:ph type="sldNum" sz="quarter" idx="10"/>
          </p:nvPr>
        </p:nvSpPr>
        <p:spPr/>
        <p:txBody>
          <a:bodyPr/>
          <a:lstStyle/>
          <a:p>
            <a:fld id="{663545BA-FB6D-4F3E-919F-497F033EEBBF}" type="slidenum">
              <a:rPr lang="en-US" smtClean="0"/>
              <a:t>4</a:t>
            </a:fld>
            <a:endParaRPr lang="en-US"/>
          </a:p>
        </p:txBody>
      </p:sp>
    </p:spTree>
    <p:extLst>
      <p:ext uri="{BB962C8B-B14F-4D97-AF65-F5344CB8AC3E}">
        <p14:creationId xmlns:p14="http://schemas.microsoft.com/office/powerpoint/2010/main" val="2038575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22</a:t>
            </a:fld>
            <a:endParaRPr lang="en-US" dirty="0"/>
          </a:p>
        </p:txBody>
      </p:sp>
    </p:spTree>
    <p:extLst>
      <p:ext uri="{BB962C8B-B14F-4D97-AF65-F5344CB8AC3E}">
        <p14:creationId xmlns:p14="http://schemas.microsoft.com/office/powerpoint/2010/main" val="17259034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23</a:t>
            </a:fld>
            <a:endParaRPr lang="en-US" dirty="0"/>
          </a:p>
        </p:txBody>
      </p:sp>
    </p:spTree>
    <p:extLst>
      <p:ext uri="{BB962C8B-B14F-4D97-AF65-F5344CB8AC3E}">
        <p14:creationId xmlns:p14="http://schemas.microsoft.com/office/powerpoint/2010/main" val="788805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24</a:t>
            </a:fld>
            <a:endParaRPr lang="en-US" dirty="0"/>
          </a:p>
        </p:txBody>
      </p:sp>
    </p:spTree>
    <p:extLst>
      <p:ext uri="{BB962C8B-B14F-4D97-AF65-F5344CB8AC3E}">
        <p14:creationId xmlns:p14="http://schemas.microsoft.com/office/powerpoint/2010/main" val="20640843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25</a:t>
            </a:fld>
            <a:endParaRPr lang="en-US" dirty="0"/>
          </a:p>
        </p:txBody>
      </p:sp>
    </p:spTree>
    <p:extLst>
      <p:ext uri="{BB962C8B-B14F-4D97-AF65-F5344CB8AC3E}">
        <p14:creationId xmlns:p14="http://schemas.microsoft.com/office/powerpoint/2010/main" val="17829833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skipper thing do anyways?</a:t>
            </a:r>
          </a:p>
          <a:p>
            <a:endParaRPr lang="en-US" dirty="0"/>
          </a:p>
        </p:txBody>
      </p:sp>
      <p:sp>
        <p:nvSpPr>
          <p:cNvPr id="4" name="Slide Number Placeholder 3"/>
          <p:cNvSpPr>
            <a:spLocks noGrp="1"/>
          </p:cNvSpPr>
          <p:nvPr>
            <p:ph type="sldNum" sz="quarter" idx="10"/>
          </p:nvPr>
        </p:nvSpPr>
        <p:spPr/>
        <p:txBody>
          <a:bodyPr/>
          <a:lstStyle/>
          <a:p>
            <a:fld id="{D0E4A6F0-CDA2-4942-BA52-A648B49E7B5E}" type="slidenum">
              <a:rPr lang="en-US" smtClean="0"/>
              <a:t>26</a:t>
            </a:fld>
            <a:endParaRPr lang="en-US" dirty="0"/>
          </a:p>
        </p:txBody>
      </p:sp>
    </p:spTree>
    <p:extLst>
      <p:ext uri="{BB962C8B-B14F-4D97-AF65-F5344CB8AC3E}">
        <p14:creationId xmlns:p14="http://schemas.microsoft.com/office/powerpoint/2010/main" val="75974782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27</a:t>
            </a:fld>
            <a:endParaRPr lang="en-US" dirty="0"/>
          </a:p>
        </p:txBody>
      </p:sp>
    </p:spTree>
    <p:extLst>
      <p:ext uri="{BB962C8B-B14F-4D97-AF65-F5344CB8AC3E}">
        <p14:creationId xmlns:p14="http://schemas.microsoft.com/office/powerpoint/2010/main" val="21413040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28</a:t>
            </a:fld>
            <a:endParaRPr lang="en-US" dirty="0"/>
          </a:p>
        </p:txBody>
      </p:sp>
    </p:spTree>
    <p:extLst>
      <p:ext uri="{BB962C8B-B14F-4D97-AF65-F5344CB8AC3E}">
        <p14:creationId xmlns:p14="http://schemas.microsoft.com/office/powerpoint/2010/main" val="5796435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5</a:t>
            </a:fld>
            <a:endParaRPr lang="en-US" dirty="0"/>
          </a:p>
        </p:txBody>
      </p:sp>
    </p:spTree>
    <p:extLst>
      <p:ext uri="{BB962C8B-B14F-4D97-AF65-F5344CB8AC3E}">
        <p14:creationId xmlns:p14="http://schemas.microsoft.com/office/powerpoint/2010/main" val="14331590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Tripit</a:t>
            </a:r>
          </a:p>
          <a:p>
            <a:r>
              <a:rPr lang="en-US" dirty="0" smtClean="0"/>
              <a:t>Hipmunk</a:t>
            </a:r>
          </a:p>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6</a:t>
            </a:fld>
            <a:endParaRPr lang="en-US" dirty="0"/>
          </a:p>
        </p:txBody>
      </p:sp>
    </p:spTree>
    <p:extLst>
      <p:ext uri="{BB962C8B-B14F-4D97-AF65-F5344CB8AC3E}">
        <p14:creationId xmlns:p14="http://schemas.microsoft.com/office/powerpoint/2010/main" val="19090587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skipper thing do anyways?</a:t>
            </a:r>
          </a:p>
          <a:p>
            <a:endParaRPr lang="en-US" dirty="0"/>
          </a:p>
        </p:txBody>
      </p:sp>
      <p:sp>
        <p:nvSpPr>
          <p:cNvPr id="4" name="Slide Number Placeholder 3"/>
          <p:cNvSpPr>
            <a:spLocks noGrp="1"/>
          </p:cNvSpPr>
          <p:nvPr>
            <p:ph type="sldNum" sz="quarter" idx="10"/>
          </p:nvPr>
        </p:nvSpPr>
        <p:spPr/>
        <p:txBody>
          <a:bodyPr/>
          <a:lstStyle/>
          <a:p>
            <a:fld id="{D0E4A6F0-CDA2-4942-BA52-A648B49E7B5E}" type="slidenum">
              <a:rPr lang="en-US" smtClean="0"/>
              <a:t>7</a:t>
            </a:fld>
            <a:endParaRPr lang="en-US" dirty="0"/>
          </a:p>
        </p:txBody>
      </p:sp>
    </p:spTree>
    <p:extLst>
      <p:ext uri="{BB962C8B-B14F-4D97-AF65-F5344CB8AC3E}">
        <p14:creationId xmlns:p14="http://schemas.microsoft.com/office/powerpoint/2010/main" val="1701415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8</a:t>
            </a:fld>
            <a:endParaRPr lang="en-US" dirty="0"/>
          </a:p>
        </p:txBody>
      </p:sp>
    </p:spTree>
    <p:extLst>
      <p:ext uri="{BB962C8B-B14F-4D97-AF65-F5344CB8AC3E}">
        <p14:creationId xmlns:p14="http://schemas.microsoft.com/office/powerpoint/2010/main" val="2109226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9C4CB6B4-4AC0-504E-8FC4-FC7F37801491}" type="slidenum">
              <a:rPr lang="en-US" smtClean="0"/>
              <a:t>9</a:t>
            </a:fld>
            <a:endParaRPr lang="en-US" dirty="0"/>
          </a:p>
        </p:txBody>
      </p:sp>
    </p:spTree>
    <p:extLst>
      <p:ext uri="{BB962C8B-B14F-4D97-AF65-F5344CB8AC3E}">
        <p14:creationId xmlns:p14="http://schemas.microsoft.com/office/powerpoint/2010/main" val="502450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Calibri" charset="0"/>
                <a:ea typeface="Calibri" charset="0"/>
                <a:cs typeface="Calibri" charset="0"/>
              </a:rPr>
              <a:t>Updated to use client-go library</a:t>
            </a:r>
          </a:p>
          <a:p>
            <a:r>
              <a:rPr lang="en-US" dirty="0" smtClean="0"/>
              <a:t>From centurylink</a:t>
            </a:r>
            <a:r>
              <a:rPr lang="en-US" baseline="0" dirty="0" smtClean="0"/>
              <a:t>/ca-certs</a:t>
            </a:r>
          </a:p>
          <a:p>
            <a:r>
              <a:rPr lang="en-US" baseline="0" dirty="0" smtClean="0"/>
              <a:t>Working w/scratch</a:t>
            </a:r>
          </a:p>
          <a:p>
            <a:r>
              <a:rPr lang="en-US" baseline="0" dirty="0" err="1" smtClean="0"/>
              <a:t>Gotchas</a:t>
            </a:r>
            <a:r>
              <a:rPr lang="en-US" baseline="0" dirty="0" smtClean="0"/>
              <a:t>: checking for the delay on events and handling updates made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9C4CB6B4-4AC0-504E-8FC4-FC7F37801491}" type="slidenum">
              <a:rPr lang="en-US" smtClean="0"/>
              <a:t>10</a:t>
            </a:fld>
            <a:endParaRPr lang="en-US" dirty="0"/>
          </a:p>
        </p:txBody>
      </p:sp>
    </p:spTree>
    <p:extLst>
      <p:ext uri="{BB962C8B-B14F-4D97-AF65-F5344CB8AC3E}">
        <p14:creationId xmlns:p14="http://schemas.microsoft.com/office/powerpoint/2010/main" val="19220374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a:t>
            </a:r>
            <a:r>
              <a:rPr lang="en-US" baseline="0" dirty="0" smtClean="0"/>
              <a:t> </a:t>
            </a:r>
            <a:r>
              <a:rPr lang="en-US" baseline="0" dirty="0" err="1" smtClean="0"/>
              <a:t>golang</a:t>
            </a:r>
            <a:r>
              <a:rPr lang="en-US" baseline="0" dirty="0" smtClean="0"/>
              <a:t> setup for </a:t>
            </a:r>
            <a:r>
              <a:rPr lang="en-US" baseline="0" dirty="0" err="1" smtClean="0"/>
              <a:t>kubernetes</a:t>
            </a:r>
            <a:r>
              <a:rPr lang="en-US" baseline="0" dirty="0" smtClean="0"/>
              <a:t> f5 plugin</a:t>
            </a:r>
            <a:endParaRPr lang="en-US" dirty="0"/>
          </a:p>
        </p:txBody>
      </p:sp>
      <p:sp>
        <p:nvSpPr>
          <p:cNvPr id="4" name="Slide Number Placeholder 3"/>
          <p:cNvSpPr>
            <a:spLocks noGrp="1"/>
          </p:cNvSpPr>
          <p:nvPr>
            <p:ph type="sldNum" sz="quarter" idx="10"/>
          </p:nvPr>
        </p:nvSpPr>
        <p:spPr/>
        <p:txBody>
          <a:bodyPr/>
          <a:lstStyle/>
          <a:p>
            <a:fld id="{D0E4A6F0-CDA2-4942-BA52-A648B49E7B5E}" type="slidenum">
              <a:rPr lang="en-US" smtClean="0"/>
              <a:t>11</a:t>
            </a:fld>
            <a:endParaRPr lang="en-US" dirty="0"/>
          </a:p>
        </p:txBody>
      </p:sp>
    </p:spTree>
    <p:extLst>
      <p:ext uri="{BB962C8B-B14F-4D97-AF65-F5344CB8AC3E}">
        <p14:creationId xmlns:p14="http://schemas.microsoft.com/office/powerpoint/2010/main" val="2017712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Title 10"/>
          <p:cNvSpPr>
            <a:spLocks noGrp="1"/>
          </p:cNvSpPr>
          <p:nvPr>
            <p:ph type="title"/>
          </p:nvPr>
        </p:nvSpPr>
        <p:spPr>
          <a:xfrm>
            <a:off x="838200" y="2245683"/>
            <a:ext cx="10515600" cy="670045"/>
          </a:xfrm>
          <a:prstGeom prst="rect">
            <a:avLst/>
          </a:prstGeom>
        </p:spPr>
        <p:txBody>
          <a:bodyPr/>
          <a:lstStyle>
            <a:lvl1pPr>
              <a:defRPr sz="3600" b="1">
                <a:solidFill>
                  <a:srgbClr val="009FAC"/>
                </a:solidFill>
                <a:latin typeface="+mn-lt"/>
                <a:ea typeface="Arial" charset="0"/>
                <a:cs typeface="Arial" charset="0"/>
              </a:defRPr>
            </a:lvl1pPr>
          </a:lstStyle>
          <a:p>
            <a:r>
              <a:rPr lang="en-CA" dirty="0" smtClean="0"/>
              <a:t>Click to edit Master title style</a:t>
            </a:r>
            <a:endParaRPr lang="en-US" dirty="0"/>
          </a:p>
        </p:txBody>
      </p:sp>
      <p:sp>
        <p:nvSpPr>
          <p:cNvPr id="13" name="Content Placeholder 12"/>
          <p:cNvSpPr>
            <a:spLocks noGrp="1"/>
          </p:cNvSpPr>
          <p:nvPr>
            <p:ph sz="quarter" idx="10"/>
          </p:nvPr>
        </p:nvSpPr>
        <p:spPr>
          <a:xfrm>
            <a:off x="828675" y="3123001"/>
            <a:ext cx="10506075" cy="2932741"/>
          </a:xfrm>
          <a:prstGeom prst="rect">
            <a:avLst/>
          </a:prstGeom>
        </p:spPr>
        <p:txBody>
          <a:bodyPr/>
          <a:lstStyle>
            <a:lvl1pPr>
              <a:buClr>
                <a:srgbClr val="009FAC"/>
              </a:buClr>
              <a:defRPr>
                <a:latin typeface="+mn-lt"/>
                <a:ea typeface="Arial" charset="0"/>
                <a:cs typeface="Arial" charset="0"/>
              </a:defRPr>
            </a:lvl1pPr>
            <a:lvl2pPr>
              <a:buClr>
                <a:srgbClr val="009FAC"/>
              </a:buClr>
              <a:defRPr>
                <a:latin typeface="+mn-lt"/>
                <a:ea typeface="Arial" charset="0"/>
                <a:cs typeface="Arial" charset="0"/>
              </a:defRPr>
            </a:lvl2pPr>
            <a:lvl3pPr>
              <a:buClr>
                <a:srgbClr val="009FAC"/>
              </a:buClr>
              <a:defRPr>
                <a:latin typeface="+mn-lt"/>
                <a:ea typeface="Arial" charset="0"/>
                <a:cs typeface="Arial" charset="0"/>
              </a:defRPr>
            </a:lvl3pPr>
            <a:lvl4pPr>
              <a:buClr>
                <a:srgbClr val="009FAC"/>
              </a:buClr>
              <a:defRPr>
                <a:latin typeface="+mn-lt"/>
                <a:ea typeface="Arial" charset="0"/>
                <a:cs typeface="Arial" charset="0"/>
              </a:defRPr>
            </a:lvl4pPr>
            <a:lvl5pPr>
              <a:buClr>
                <a:srgbClr val="009FAC"/>
              </a:buClr>
              <a:defRPr>
                <a:latin typeface="+mn-lt"/>
                <a:ea typeface="Arial" charset="0"/>
                <a:cs typeface="Arial" charset="0"/>
              </a:defRPr>
            </a:lvl5pPr>
          </a:lstStyle>
          <a:p>
            <a:pPr lvl="0"/>
            <a:r>
              <a:rPr lang="en-CA" dirty="0" smtClean="0"/>
              <a:t>Click to edit Master text styles</a:t>
            </a:r>
          </a:p>
          <a:p>
            <a:pPr lvl="1"/>
            <a:r>
              <a:rPr lang="en-CA" dirty="0" smtClean="0"/>
              <a:t>Second level</a:t>
            </a:r>
          </a:p>
          <a:p>
            <a:pPr lvl="2"/>
            <a:r>
              <a:rPr lang="en-CA" dirty="0" smtClean="0"/>
              <a:t>Third level</a:t>
            </a:r>
          </a:p>
          <a:p>
            <a:pPr lvl="3"/>
            <a:r>
              <a:rPr lang="en-CA" dirty="0" smtClean="0"/>
              <a:t>Fourth level</a:t>
            </a:r>
          </a:p>
          <a:p>
            <a:pPr lvl="4"/>
            <a:r>
              <a:rPr lang="en-CA" dirty="0" smtClean="0"/>
              <a:t>Fifth level</a:t>
            </a:r>
            <a:endParaRPr lang="en-US" dirty="0"/>
          </a:p>
        </p:txBody>
      </p:sp>
    </p:spTree>
    <p:extLst>
      <p:ext uri="{BB962C8B-B14F-4D97-AF65-F5344CB8AC3E}">
        <p14:creationId xmlns:p14="http://schemas.microsoft.com/office/powerpoint/2010/main" val="822890675"/>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asicContent">
    <p:bg>
      <p:bgPr>
        <a:solidFill>
          <a:schemeClr val="bg1">
            <a:lumMod val="95000"/>
          </a:schemeClr>
        </a:solidFill>
        <a:effectLst/>
      </p:bgPr>
    </p:bg>
    <p:spTree>
      <p:nvGrpSpPr>
        <p:cNvPr id="1" name=""/>
        <p:cNvGrpSpPr/>
        <p:nvPr/>
      </p:nvGrpSpPr>
      <p:grpSpPr>
        <a:xfrm>
          <a:off x="0" y="0"/>
          <a:ext cx="0" cy="0"/>
          <a:chOff x="0" y="0"/>
          <a:chExt cx="0" cy="0"/>
        </a:xfrm>
      </p:grpSpPr>
      <p:sp>
        <p:nvSpPr>
          <p:cNvPr id="11" name="Title 10"/>
          <p:cNvSpPr>
            <a:spLocks noGrp="1"/>
          </p:cNvSpPr>
          <p:nvPr>
            <p:ph type="title"/>
          </p:nvPr>
        </p:nvSpPr>
        <p:spPr>
          <a:xfrm>
            <a:off x="838200" y="1"/>
            <a:ext cx="10515600" cy="655607"/>
          </a:xfrm>
          <a:prstGeom prst="rect">
            <a:avLst/>
          </a:prstGeom>
        </p:spPr>
        <p:txBody>
          <a:bodyPr/>
          <a:lstStyle>
            <a:lvl1pPr>
              <a:defRPr sz="3600" b="1">
                <a:solidFill>
                  <a:srgbClr val="009FAC"/>
                </a:solidFill>
                <a:latin typeface="+mn-lt"/>
                <a:ea typeface="Arial" charset="0"/>
                <a:cs typeface="Arial" charset="0"/>
              </a:defRPr>
            </a:lvl1pPr>
          </a:lstStyle>
          <a:p>
            <a:r>
              <a:rPr lang="en-CA" dirty="0" smtClean="0"/>
              <a:t>Click to edit Master title style</a:t>
            </a:r>
            <a:endParaRPr lang="en-US" dirty="0"/>
          </a:p>
        </p:txBody>
      </p:sp>
      <p:sp>
        <p:nvSpPr>
          <p:cNvPr id="13" name="Content Placeholder 12"/>
          <p:cNvSpPr>
            <a:spLocks noGrp="1"/>
          </p:cNvSpPr>
          <p:nvPr>
            <p:ph sz="quarter" idx="10"/>
          </p:nvPr>
        </p:nvSpPr>
        <p:spPr>
          <a:xfrm>
            <a:off x="828675" y="828137"/>
            <a:ext cx="10506075" cy="5227606"/>
          </a:xfrm>
          <a:prstGeom prst="rect">
            <a:avLst/>
          </a:prstGeom>
        </p:spPr>
        <p:txBody>
          <a:bodyPr/>
          <a:lstStyle>
            <a:lvl1pPr>
              <a:buClr>
                <a:srgbClr val="009FAC"/>
              </a:buClr>
              <a:defRPr>
                <a:latin typeface="+mn-lt"/>
                <a:ea typeface="Arial" charset="0"/>
                <a:cs typeface="Arial" charset="0"/>
              </a:defRPr>
            </a:lvl1pPr>
            <a:lvl2pPr>
              <a:buClr>
                <a:srgbClr val="009FAC"/>
              </a:buClr>
              <a:defRPr>
                <a:latin typeface="+mn-lt"/>
                <a:ea typeface="Arial" charset="0"/>
                <a:cs typeface="Arial" charset="0"/>
              </a:defRPr>
            </a:lvl2pPr>
            <a:lvl3pPr>
              <a:buClr>
                <a:srgbClr val="009FAC"/>
              </a:buClr>
              <a:defRPr>
                <a:latin typeface="+mn-lt"/>
                <a:ea typeface="Arial" charset="0"/>
                <a:cs typeface="Arial" charset="0"/>
              </a:defRPr>
            </a:lvl3pPr>
            <a:lvl4pPr>
              <a:buClr>
                <a:srgbClr val="009FAC"/>
              </a:buClr>
              <a:defRPr>
                <a:latin typeface="+mn-lt"/>
                <a:ea typeface="Arial" charset="0"/>
                <a:cs typeface="Arial" charset="0"/>
              </a:defRPr>
            </a:lvl4pPr>
            <a:lvl5pPr>
              <a:buClr>
                <a:srgbClr val="009FAC"/>
              </a:buClr>
              <a:defRPr>
                <a:latin typeface="+mn-lt"/>
                <a:ea typeface="Arial" charset="0"/>
                <a:cs typeface="Arial" charset="0"/>
              </a:defRPr>
            </a:lvl5pPr>
          </a:lstStyle>
          <a:p>
            <a:pPr lvl="0"/>
            <a:r>
              <a:rPr lang="en-CA" dirty="0" smtClean="0"/>
              <a:t>Click to edit Master text styles</a:t>
            </a:r>
          </a:p>
          <a:p>
            <a:pPr lvl="1"/>
            <a:r>
              <a:rPr lang="en-CA" dirty="0" smtClean="0"/>
              <a:t>Second level</a:t>
            </a:r>
          </a:p>
          <a:p>
            <a:pPr lvl="2"/>
            <a:r>
              <a:rPr lang="en-CA" dirty="0" smtClean="0"/>
              <a:t>Third level</a:t>
            </a:r>
          </a:p>
          <a:p>
            <a:pPr lvl="3"/>
            <a:r>
              <a:rPr lang="en-CA" dirty="0" smtClean="0"/>
              <a:t>Fourth level</a:t>
            </a:r>
          </a:p>
          <a:p>
            <a:pPr lvl="4"/>
            <a:r>
              <a:rPr lang="en-CA" dirty="0" smtClean="0"/>
              <a:t>Fifth level</a:t>
            </a:r>
            <a:endParaRPr lang="en-US" dirty="0"/>
          </a:p>
        </p:txBody>
      </p:sp>
    </p:spTree>
    <p:extLst>
      <p:ext uri="{BB962C8B-B14F-4D97-AF65-F5344CB8AC3E}">
        <p14:creationId xmlns:p14="http://schemas.microsoft.com/office/powerpoint/2010/main" val="90232646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325563"/>
          </a:xfrm>
          <a:prstGeom prst="rect">
            <a:avLst/>
          </a:prstGeom>
        </p:spPr>
        <p:txBody>
          <a:bodyPr/>
          <a:lstStyle/>
          <a:p>
            <a:r>
              <a:rPr lang="en-US" dirty="0" smtClean="0"/>
              <a:t>Click to edit Master title style</a:t>
            </a:r>
            <a:endParaRPr lang="en-US" dirty="0"/>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BC71FB1-4DCE-D14E-AFF7-C1ABFE1C5211}" type="datetimeFigureOut">
              <a:rPr lang="en-US" smtClean="0"/>
              <a:t>3/28/17</a:t>
            </a:fld>
            <a:endParaRPr lang="en-US" dirty="0"/>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55CB1526-028F-E04F-8133-36A624BCDDE2}" type="slidenum">
              <a:rPr lang="en-US" smtClean="0"/>
              <a:t>‹#›</a:t>
            </a:fld>
            <a:endParaRPr lang="en-US" dirty="0"/>
          </a:p>
        </p:txBody>
      </p:sp>
    </p:spTree>
    <p:extLst>
      <p:ext uri="{BB962C8B-B14F-4D97-AF65-F5344CB8AC3E}">
        <p14:creationId xmlns:p14="http://schemas.microsoft.com/office/powerpoint/2010/main" val="46758633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3" name="Title 2"/>
          <p:cNvSpPr>
            <a:spLocks noGrp="1"/>
          </p:cNvSpPr>
          <p:nvPr userDrawn="1">
            <p:ph type="title"/>
          </p:nvPr>
        </p:nvSpPr>
        <p:spPr>
          <a:xfrm>
            <a:off x="623864" y="351763"/>
            <a:ext cx="10945674" cy="615553"/>
          </a:xfrm>
          <a:prstGeom prst="rect">
            <a:avLst/>
          </a:prstGeom>
        </p:spPr>
        <p:txBody>
          <a:bodyPr/>
          <a:lstStyle/>
          <a:p>
            <a:r>
              <a:rPr lang="en-US" smtClean="0"/>
              <a:t>Click to edit Master title style</a:t>
            </a:r>
            <a:endParaRPr lang="en-US" dirty="0"/>
          </a:p>
        </p:txBody>
      </p:sp>
      <p:pic>
        <p:nvPicPr>
          <p:cNvPr id="6" name="Picture 3"/>
          <p:cNvPicPr>
            <a:picLocks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644066" y="6406578"/>
            <a:ext cx="1219518" cy="288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Placeholder 4"/>
          <p:cNvSpPr>
            <a:spLocks noGrp="1"/>
          </p:cNvSpPr>
          <p:nvPr>
            <p:ph type="body" sz="quarter" idx="11" hasCustomPrompt="1"/>
          </p:nvPr>
        </p:nvSpPr>
        <p:spPr>
          <a:xfrm>
            <a:off x="2102481" y="6347202"/>
            <a:ext cx="8771552" cy="297436"/>
          </a:xfrm>
          <a:prstGeom prst="rect">
            <a:avLst/>
          </a:prstGeom>
        </p:spPr>
        <p:txBody>
          <a:bodyPr anchor="b"/>
          <a:lstStyle>
            <a:lvl1pPr marL="0" indent="0" algn="r">
              <a:buNone/>
              <a:defRPr sz="1200">
                <a:solidFill>
                  <a:schemeClr val="bg2">
                    <a:lumMod val="50000"/>
                  </a:schemeClr>
                </a:solidFill>
              </a:defRPr>
            </a:lvl1pPr>
          </a:lstStyle>
          <a:p>
            <a:pPr lvl="0"/>
            <a:r>
              <a:rPr lang="en-US" dirty="0" smtClean="0"/>
              <a:t>If footnotes, please add here.</a:t>
            </a:r>
          </a:p>
        </p:txBody>
      </p:sp>
      <p:sp>
        <p:nvSpPr>
          <p:cNvPr id="10" name="TextBox 9"/>
          <p:cNvSpPr txBox="1"/>
          <p:nvPr userDrawn="1"/>
        </p:nvSpPr>
        <p:spPr>
          <a:xfrm>
            <a:off x="10874032" y="6396237"/>
            <a:ext cx="811881" cy="307777"/>
          </a:xfrm>
          <a:prstGeom prst="rect">
            <a:avLst/>
          </a:prstGeom>
          <a:noFill/>
        </p:spPr>
        <p:txBody>
          <a:bodyPr wrap="square" rtlCol="0">
            <a:spAutoFit/>
          </a:bodyPr>
          <a:lstStyle/>
          <a:p>
            <a:pPr algn="r"/>
            <a:fld id="{50F04A90-85E7-4D72-882E-BDF2FD09703F}" type="slidenum">
              <a:rPr lang="en-US" sz="1400" smtClean="0">
                <a:solidFill>
                  <a:schemeClr val="bg2">
                    <a:lumMod val="50000"/>
                  </a:schemeClr>
                </a:solidFill>
              </a:rPr>
              <a:pPr algn="r"/>
              <a:t>‹#›</a:t>
            </a:fld>
            <a:endParaRPr lang="en-US" sz="1400" dirty="0">
              <a:solidFill>
                <a:schemeClr val="bg2">
                  <a:lumMod val="50000"/>
                </a:schemeClr>
              </a:solidFill>
            </a:endParaRPr>
          </a:p>
        </p:txBody>
      </p:sp>
    </p:spTree>
    <p:extLst>
      <p:ext uri="{BB962C8B-B14F-4D97-AF65-F5344CB8AC3E}">
        <p14:creationId xmlns:p14="http://schemas.microsoft.com/office/powerpoint/2010/main" val="1749505715"/>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69552884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1811859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theme" Target="../theme/theme2.xml"/><Relationship Id="rId3"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834481"/>
      </p:ext>
    </p:extLst>
  </p:cSld>
  <p:clrMap bg1="lt1" tx1="dk1" bg2="lt2" tx2="dk2" accent1="accent1" accent2="accent2" accent3="accent3" accent4="accent4" accent5="accent5" accent6="accent6" hlink="hlink" folHlink="folHlink"/>
  <p:sldLayoutIdLst>
    <p:sldLayoutId id="2147483652" r:id="rId1"/>
    <p:sldLayoutId id="2147483654" r:id="rId2"/>
    <p:sldLayoutId id="2147483653" r:id="rId3"/>
    <p:sldLayoutId id="2147483655" r:id="rId4"/>
    <p:sldLayoutId id="2147483656"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3"/>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9274400"/>
      </p:ext>
    </p:extLst>
  </p:cSld>
  <p:clrMap bg1="lt1" tx1="dk1" bg2="lt2" tx2="dk2" accent1="accent1" accent2="accent2" accent3="accent3" accent4="accent4" accent5="accent5" accent6="accent6" hlink="hlink" folHlink="folHlink"/>
  <p:sldLayoutIdLst>
    <p:sldLayoutId id="2147483658" r:id="rId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ithub.com/concur/kubegowatcher"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8.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1" Type="http://schemas.microsoft.com/office/2007/relationships/hdphoto" Target="../media/hdphoto7.wdp"/><Relationship Id="rId12" Type="http://schemas.microsoft.com/office/2007/relationships/hdphoto" Target="../media/hdphoto8.wdp"/><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5.png"/><Relationship Id="rId4" Type="http://schemas.microsoft.com/office/2007/relationships/hdphoto" Target="../media/hdphoto1.wdp"/><Relationship Id="rId5" Type="http://schemas.openxmlformats.org/officeDocument/2006/relationships/image" Target="../media/image6.png"/><Relationship Id="rId6" Type="http://schemas.microsoft.com/office/2007/relationships/hdphoto" Target="../media/hdphoto2.wdp"/><Relationship Id="rId7" Type="http://schemas.microsoft.com/office/2007/relationships/hdphoto" Target="../media/hdphoto3.wdp"/><Relationship Id="rId8" Type="http://schemas.microsoft.com/office/2007/relationships/hdphoto" Target="../media/hdphoto4.wdp"/><Relationship Id="rId9" Type="http://schemas.microsoft.com/office/2007/relationships/hdphoto" Target="../media/hdphoto5.wdp"/><Relationship Id="rId10"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hyperlink" Target="https://github.com/kubernetes/kubernetes/issues/29887" TargetMode="External"/><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1" Type="http://schemas.microsoft.com/office/2007/relationships/hdphoto" Target="../media/hdphoto7.wdp"/><Relationship Id="rId12" Type="http://schemas.microsoft.com/office/2007/relationships/hdphoto" Target="../media/hdphoto8.wdp"/><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 Id="rId4" Type="http://schemas.microsoft.com/office/2007/relationships/hdphoto" Target="../media/hdphoto1.wdp"/><Relationship Id="rId5" Type="http://schemas.openxmlformats.org/officeDocument/2006/relationships/image" Target="../media/image6.png"/><Relationship Id="rId6" Type="http://schemas.microsoft.com/office/2007/relationships/hdphoto" Target="../media/hdphoto2.wdp"/><Relationship Id="rId7" Type="http://schemas.microsoft.com/office/2007/relationships/hdphoto" Target="../media/hdphoto3.wdp"/><Relationship Id="rId8" Type="http://schemas.microsoft.com/office/2007/relationships/hdphoto" Target="../media/hdphoto4.wdp"/><Relationship Id="rId9" Type="http://schemas.microsoft.com/office/2007/relationships/hdphoto" Target="../media/hdphoto5.wdp"/><Relationship Id="rId10" Type="http://schemas.microsoft.com/office/2007/relationships/hdphoto" Target="../media/hdphoto6.wdp"/></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1371" y="3135089"/>
            <a:ext cx="10972800" cy="2285999"/>
          </a:xfrm>
          <a:prstGeom prst="rect">
            <a:avLst/>
          </a:prstGeom>
          <a:noFill/>
        </p:spPr>
        <p:txBody>
          <a:bodyPr wrap="square" rtlCol="0" anchor="ctr" anchorCtr="0">
            <a:normAutofit fontScale="92500" lnSpcReduction="10000"/>
          </a:bodyPr>
          <a:lstStyle/>
          <a:p>
            <a:pPr algn="ctr"/>
            <a:r>
              <a:rPr lang="en-US" sz="5200" b="1" dirty="0" smtClean="0">
                <a:solidFill>
                  <a:schemeClr val="bg1"/>
                </a:solidFill>
                <a:latin typeface="Arial" charset="0"/>
                <a:ea typeface="Arial" charset="0"/>
                <a:cs typeface="Arial" charset="0"/>
              </a:rPr>
              <a:t>Switching From External Load Balancing to consul &amp; ingress</a:t>
            </a:r>
          </a:p>
          <a:p>
            <a:pPr algn="ctr"/>
            <a:endParaRPr lang="en-US" dirty="0" smtClean="0">
              <a:solidFill>
                <a:schemeClr val="bg1"/>
              </a:solidFill>
              <a:latin typeface="Arial" charset="0"/>
              <a:ea typeface="Arial" charset="0"/>
              <a:cs typeface="Arial" charset="0"/>
            </a:endParaRPr>
          </a:p>
          <a:p>
            <a:pPr algn="ctr"/>
            <a:r>
              <a:rPr lang="en-US" sz="2400" dirty="0" smtClean="0">
                <a:solidFill>
                  <a:schemeClr val="bg1"/>
                </a:solidFill>
                <a:latin typeface="Arial" charset="0"/>
                <a:ea typeface="Arial" charset="0"/>
                <a:cs typeface="Arial" charset="0"/>
              </a:rPr>
              <a:t>Dan Wilson, Principal Architect, </a:t>
            </a:r>
            <a:r>
              <a:rPr lang="en-US" sz="2400" i="1" dirty="0" smtClean="0">
                <a:solidFill>
                  <a:schemeClr val="bg1"/>
                </a:solidFill>
                <a:latin typeface="Arial" charset="0"/>
                <a:ea typeface="Arial" charset="0"/>
                <a:cs typeface="Arial" charset="0"/>
              </a:rPr>
              <a:t>Concur (an SAP Company)</a:t>
            </a:r>
            <a:r>
              <a:rPr lang="en-US" sz="2400" b="1" i="1" dirty="0" smtClean="0">
                <a:solidFill>
                  <a:schemeClr val="bg1"/>
                </a:solidFill>
                <a:latin typeface="Arial" charset="0"/>
                <a:ea typeface="Arial" charset="0"/>
                <a:cs typeface="Arial" charset="0"/>
              </a:rPr>
              <a:t/>
            </a:r>
            <a:br>
              <a:rPr lang="en-US" sz="2400" b="1" i="1" dirty="0" smtClean="0">
                <a:solidFill>
                  <a:schemeClr val="bg1"/>
                </a:solidFill>
                <a:latin typeface="Arial" charset="0"/>
                <a:ea typeface="Arial" charset="0"/>
                <a:cs typeface="Arial" charset="0"/>
              </a:rPr>
            </a:br>
            <a:endParaRPr lang="en-US" sz="2400" b="1" i="1" dirty="0" smtClean="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9998072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prstGeom prst="rect">
            <a:avLst/>
          </a:prstGeom>
        </p:spPr>
        <p:txBody>
          <a:bodyPr/>
          <a:lstStyle/>
          <a:p>
            <a:r>
              <a:rPr lang="en-US" dirty="0" smtClean="0"/>
              <a:t>K8s @ Concur</a:t>
            </a:r>
            <a:endParaRPr lang="en-US" dirty="0"/>
          </a:p>
        </p:txBody>
      </p:sp>
      <p:sp>
        <p:nvSpPr>
          <p:cNvPr id="3" name="Content Placeholder 2"/>
          <p:cNvSpPr>
            <a:spLocks noGrp="1"/>
          </p:cNvSpPr>
          <p:nvPr>
            <p:ph sz="quarter" idx="10"/>
          </p:nvPr>
        </p:nvSpPr>
        <p:spPr/>
        <p:txBody>
          <a:bodyPr anchor="ctr"/>
          <a:lstStyle/>
          <a:p>
            <a:r>
              <a:rPr lang="en-US" dirty="0" smtClean="0">
                <a:latin typeface="+mn-lt"/>
                <a:ea typeface="Calibri" charset="0"/>
                <a:cs typeface="Calibri" charset="0"/>
              </a:rPr>
              <a:t>kube2cnqr</a:t>
            </a:r>
          </a:p>
          <a:p>
            <a:pPr lvl="1"/>
            <a:r>
              <a:rPr lang="en-US" dirty="0" smtClean="0">
                <a:latin typeface="+mn-lt"/>
                <a:ea typeface="Calibri" charset="0"/>
                <a:cs typeface="Calibri" charset="0"/>
              </a:rPr>
              <a:t>Golang </a:t>
            </a:r>
            <a:r>
              <a:rPr lang="en-US" dirty="0">
                <a:latin typeface="+mn-lt"/>
                <a:ea typeface="Calibri" charset="0"/>
                <a:cs typeface="Calibri" charset="0"/>
              </a:rPr>
              <a:t>docker </a:t>
            </a:r>
            <a:r>
              <a:rPr lang="en-US" dirty="0" smtClean="0">
                <a:latin typeface="+mn-lt"/>
                <a:ea typeface="Calibri" charset="0"/>
                <a:cs typeface="Calibri" charset="0"/>
              </a:rPr>
              <a:t>container</a:t>
            </a:r>
            <a:endParaRPr lang="en-US" dirty="0">
              <a:latin typeface="+mn-lt"/>
              <a:ea typeface="Calibri" charset="0"/>
              <a:cs typeface="Calibri" charset="0"/>
            </a:endParaRPr>
          </a:p>
          <a:p>
            <a:pPr lvl="1"/>
            <a:r>
              <a:rPr lang="en-US" dirty="0">
                <a:latin typeface="+mn-lt"/>
                <a:ea typeface="Calibri" charset="0"/>
                <a:cs typeface="Calibri" charset="0"/>
              </a:rPr>
              <a:t>Watches the k8s API for updates to services and worker nodes</a:t>
            </a:r>
          </a:p>
          <a:p>
            <a:pPr lvl="1"/>
            <a:r>
              <a:rPr lang="en-US" dirty="0">
                <a:latin typeface="+mn-lt"/>
                <a:ea typeface="Calibri" charset="0"/>
                <a:cs typeface="Calibri" charset="0"/>
              </a:rPr>
              <a:t>Calls </a:t>
            </a:r>
            <a:r>
              <a:rPr lang="en-US" dirty="0" smtClean="0">
                <a:latin typeface="+mn-lt"/>
                <a:ea typeface="Calibri" charset="0"/>
                <a:cs typeface="Calibri" charset="0"/>
              </a:rPr>
              <a:t>a Concur </a:t>
            </a:r>
            <a:r>
              <a:rPr lang="en-US" dirty="0">
                <a:latin typeface="+mn-lt"/>
                <a:ea typeface="Calibri" charset="0"/>
                <a:cs typeface="Calibri" charset="0"/>
              </a:rPr>
              <a:t>internal </a:t>
            </a:r>
            <a:r>
              <a:rPr lang="en-US" dirty="0" smtClean="0">
                <a:latin typeface="+mn-lt"/>
                <a:ea typeface="Calibri" charset="0"/>
                <a:cs typeface="Calibri" charset="0"/>
              </a:rPr>
              <a:t>API </a:t>
            </a:r>
            <a:r>
              <a:rPr lang="en-US" dirty="0">
                <a:latin typeface="+mn-lt"/>
                <a:ea typeface="Calibri" charset="0"/>
                <a:cs typeface="Calibri" charset="0"/>
              </a:rPr>
              <a:t>to add\remove </a:t>
            </a:r>
            <a:r>
              <a:rPr lang="en-US" dirty="0" smtClean="0">
                <a:latin typeface="+mn-lt"/>
                <a:ea typeface="Calibri" charset="0"/>
                <a:cs typeface="Calibri" charset="0"/>
              </a:rPr>
              <a:t>load balancer entries </a:t>
            </a:r>
            <a:r>
              <a:rPr lang="en-US" dirty="0">
                <a:latin typeface="+mn-lt"/>
                <a:ea typeface="Calibri" charset="0"/>
                <a:cs typeface="Calibri" charset="0"/>
              </a:rPr>
              <a:t>as needed</a:t>
            </a:r>
          </a:p>
          <a:p>
            <a:pPr lvl="1"/>
            <a:r>
              <a:rPr lang="en-US" dirty="0">
                <a:latin typeface="+mn-lt"/>
                <a:ea typeface="Calibri" charset="0"/>
                <a:cs typeface="Calibri" charset="0"/>
              </a:rPr>
              <a:t>Handles connecting </a:t>
            </a:r>
            <a:r>
              <a:rPr lang="en-US" dirty="0" smtClean="0">
                <a:latin typeface="+mn-lt"/>
                <a:ea typeface="Calibri" charset="0"/>
                <a:cs typeface="Calibri" charset="0"/>
              </a:rPr>
              <a:t>multiple </a:t>
            </a:r>
            <a:r>
              <a:rPr lang="en-US" dirty="0">
                <a:latin typeface="+mn-lt"/>
                <a:ea typeface="Calibri" charset="0"/>
                <a:cs typeface="Calibri" charset="0"/>
              </a:rPr>
              <a:t>k8s clusters to a single </a:t>
            </a:r>
            <a:r>
              <a:rPr lang="en-US" dirty="0" smtClean="0">
                <a:latin typeface="+mn-lt"/>
                <a:ea typeface="Calibri" charset="0"/>
                <a:cs typeface="Calibri" charset="0"/>
              </a:rPr>
              <a:t>load balancer endpoint</a:t>
            </a:r>
          </a:p>
          <a:p>
            <a:r>
              <a:rPr lang="en-US" sz="2400" dirty="0">
                <a:latin typeface="+mn-lt"/>
              </a:rPr>
              <a:t>Extras</a:t>
            </a:r>
          </a:p>
          <a:p>
            <a:pPr lvl="1"/>
            <a:r>
              <a:rPr lang="en-US" dirty="0">
                <a:latin typeface="+mn-lt"/>
              </a:rPr>
              <a:t>External-IP set on service objects</a:t>
            </a:r>
          </a:p>
          <a:p>
            <a:pPr lvl="1"/>
            <a:r>
              <a:rPr lang="en-US" dirty="0">
                <a:latin typeface="+mn-lt"/>
              </a:rPr>
              <a:t>Annotation w/ DNS name set on service objects</a:t>
            </a:r>
          </a:p>
          <a:p>
            <a:pPr lvl="1"/>
            <a:r>
              <a:rPr lang="en-US" dirty="0">
                <a:latin typeface="+mn-lt"/>
              </a:rPr>
              <a:t>Handles multiple load balancer tiers</a:t>
            </a:r>
          </a:p>
          <a:p>
            <a:pPr lvl="1"/>
            <a:r>
              <a:rPr lang="en-US" dirty="0">
                <a:latin typeface="+mn-lt"/>
              </a:rPr>
              <a:t>Allow services to specify DNS name</a:t>
            </a:r>
          </a:p>
          <a:p>
            <a:pPr lvl="1"/>
            <a:endParaRPr lang="en-US" dirty="0" smtClean="0">
              <a:latin typeface="+mn-lt"/>
              <a:ea typeface="Calibri" charset="0"/>
              <a:cs typeface="Calibri" charset="0"/>
            </a:endParaRPr>
          </a:p>
          <a:p>
            <a:pPr lvl="1"/>
            <a:endParaRPr lang="en-US" dirty="0" smtClean="0">
              <a:latin typeface="+mn-lt"/>
              <a:ea typeface="Calibri" charset="0"/>
              <a:cs typeface="Calibri" charset="0"/>
            </a:endParaRPr>
          </a:p>
        </p:txBody>
      </p:sp>
    </p:spTree>
    <p:extLst>
      <p:ext uri="{BB962C8B-B14F-4D97-AF65-F5344CB8AC3E}">
        <p14:creationId xmlns:p14="http://schemas.microsoft.com/office/powerpoint/2010/main" val="30804769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project</a:t>
            </a:r>
            <a:endParaRPr lang="en-US" dirty="0">
              <a:solidFill>
                <a:srgbClr val="009FAC"/>
              </a:solidFill>
              <a:latin typeface="Arial" charset="0"/>
              <a:ea typeface="Arial" charset="0"/>
              <a:cs typeface="Arial" charset="0"/>
            </a:endParaRPr>
          </a:p>
        </p:txBody>
      </p:sp>
      <p:sp>
        <p:nvSpPr>
          <p:cNvPr id="3" name="Content Placeholder 2"/>
          <p:cNvSpPr>
            <a:spLocks noGrp="1"/>
          </p:cNvSpPr>
          <p:nvPr>
            <p:ph sz="quarter" idx="10"/>
          </p:nvPr>
        </p:nvSpPr>
        <p:spPr/>
        <p:txBody>
          <a:bodyPr anchor="ctr"/>
          <a:lstStyle/>
          <a:p>
            <a:r>
              <a:rPr lang="en-US" dirty="0">
                <a:latin typeface="Calibri" charset="0"/>
                <a:ea typeface="Calibri" charset="0"/>
                <a:cs typeface="Calibri" charset="0"/>
                <a:hlinkClick r:id="rId3"/>
              </a:rPr>
              <a:t>https</a:t>
            </a:r>
            <a:r>
              <a:rPr lang="en-US" dirty="0" smtClean="0">
                <a:latin typeface="Calibri" charset="0"/>
                <a:ea typeface="Calibri" charset="0"/>
                <a:cs typeface="Calibri" charset="0"/>
                <a:hlinkClick r:id="rId3"/>
              </a:rPr>
              <a:t>://github.com/concur/kubegowatcher</a:t>
            </a:r>
            <a:endParaRPr lang="en-US" dirty="0" smtClean="0">
              <a:latin typeface="Calibri" charset="0"/>
              <a:ea typeface="Calibri" charset="0"/>
              <a:cs typeface="Calibri" charset="0"/>
            </a:endParaRPr>
          </a:p>
          <a:p>
            <a:pPr lvl="1"/>
            <a:r>
              <a:rPr lang="en-US" dirty="0">
                <a:latin typeface="Calibri" charset="0"/>
                <a:ea typeface="Calibri" charset="0"/>
                <a:cs typeface="Calibri" charset="0"/>
              </a:rPr>
              <a:t>A sample </a:t>
            </a:r>
            <a:r>
              <a:rPr lang="en-US" dirty="0" err="1">
                <a:latin typeface="Calibri" charset="0"/>
                <a:ea typeface="Calibri" charset="0"/>
                <a:cs typeface="Calibri" charset="0"/>
              </a:rPr>
              <a:t>golang</a:t>
            </a:r>
            <a:r>
              <a:rPr lang="en-US" dirty="0">
                <a:latin typeface="Calibri" charset="0"/>
                <a:ea typeface="Calibri" charset="0"/>
                <a:cs typeface="Calibri" charset="0"/>
              </a:rPr>
              <a:t> program that leverages </a:t>
            </a:r>
            <a:r>
              <a:rPr lang="en-US" dirty="0" err="1" smtClean="0">
                <a:latin typeface="Calibri" charset="0"/>
                <a:ea typeface="Calibri" charset="0"/>
                <a:cs typeface="Calibri" charset="0"/>
              </a:rPr>
              <a:t>kubernetes</a:t>
            </a:r>
            <a:r>
              <a:rPr lang="en-US" dirty="0" smtClean="0">
                <a:latin typeface="Calibri" charset="0"/>
                <a:ea typeface="Calibri" charset="0"/>
                <a:cs typeface="Calibri" charset="0"/>
              </a:rPr>
              <a:t> </a:t>
            </a:r>
            <a:r>
              <a:rPr lang="en-US" dirty="0">
                <a:latin typeface="Calibri" charset="0"/>
                <a:ea typeface="Calibri" charset="0"/>
                <a:cs typeface="Calibri" charset="0"/>
              </a:rPr>
              <a:t>watch endpoints using the client-go library</a:t>
            </a:r>
            <a:r>
              <a:rPr lang="en-US" dirty="0" smtClean="0">
                <a:latin typeface="Calibri" charset="0"/>
                <a:ea typeface="Calibri" charset="0"/>
                <a:cs typeface="Calibri" charset="0"/>
              </a:rPr>
              <a:t>.</a:t>
            </a:r>
          </a:p>
          <a:p>
            <a:pPr lvl="1"/>
            <a:r>
              <a:rPr lang="en-US" dirty="0" smtClean="0">
                <a:latin typeface="Calibri" charset="0"/>
                <a:ea typeface="Calibri" charset="0"/>
                <a:cs typeface="Calibri" charset="0"/>
              </a:rPr>
              <a:t>Designed to run as a container on k8s</a:t>
            </a:r>
          </a:p>
          <a:p>
            <a:pPr lvl="1"/>
            <a:r>
              <a:rPr lang="en-US" dirty="0" smtClean="0">
                <a:latin typeface="Calibri" charset="0"/>
                <a:ea typeface="Calibri" charset="0"/>
                <a:cs typeface="Calibri" charset="0"/>
              </a:rPr>
              <a:t>example of setting annotation on the service</a:t>
            </a:r>
          </a:p>
          <a:p>
            <a:pPr lvl="1"/>
            <a:r>
              <a:rPr lang="en-US" dirty="0">
                <a:latin typeface="Calibri" charset="0"/>
                <a:ea typeface="Calibri" charset="0"/>
                <a:cs typeface="Calibri" charset="0"/>
              </a:rPr>
              <a:t>e</a:t>
            </a:r>
            <a:r>
              <a:rPr lang="en-US" dirty="0" smtClean="0">
                <a:latin typeface="Calibri" charset="0"/>
                <a:ea typeface="Calibri" charset="0"/>
                <a:cs typeface="Calibri" charset="0"/>
              </a:rPr>
              <a:t>xample of checking event delay</a:t>
            </a:r>
          </a:p>
          <a:p>
            <a:pPr lvl="1"/>
            <a:r>
              <a:rPr lang="en-US" dirty="0" smtClean="0">
                <a:latin typeface="Calibri" charset="0"/>
                <a:ea typeface="Calibri" charset="0"/>
                <a:cs typeface="Calibri" charset="0"/>
              </a:rPr>
              <a:t>Apache 2.0 license</a:t>
            </a:r>
          </a:p>
          <a:p>
            <a:pPr lvl="1"/>
            <a:r>
              <a:rPr lang="en-US" dirty="0" smtClean="0">
                <a:latin typeface="Calibri" charset="0"/>
                <a:ea typeface="Calibri" charset="0"/>
                <a:cs typeface="Calibri" charset="0"/>
              </a:rPr>
              <a:t>Add your own business logic</a:t>
            </a:r>
          </a:p>
          <a:p>
            <a:pPr lvl="1"/>
            <a:r>
              <a:rPr lang="en-US" dirty="0" smtClean="0">
                <a:latin typeface="Calibri" charset="0"/>
                <a:ea typeface="Calibri" charset="0"/>
                <a:cs typeface="Calibri" charset="0"/>
              </a:rPr>
              <a:t>Contribute back improvements to make it better</a:t>
            </a:r>
          </a:p>
          <a:p>
            <a:endParaRPr lang="en-US" dirty="0">
              <a:latin typeface="Calibri" charset="0"/>
              <a:ea typeface="Calibri" charset="0"/>
              <a:cs typeface="Calibri" charset="0"/>
            </a:endParaRPr>
          </a:p>
        </p:txBody>
      </p:sp>
    </p:spTree>
    <p:extLst>
      <p:ext uri="{BB962C8B-B14F-4D97-AF65-F5344CB8AC3E}">
        <p14:creationId xmlns:p14="http://schemas.microsoft.com/office/powerpoint/2010/main" val="15578027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888" y="57731"/>
            <a:ext cx="10515600" cy="670045"/>
          </a:xfrm>
        </p:spPr>
        <p:txBody>
          <a:bodyPr/>
          <a:lstStyle/>
          <a:p>
            <a:r>
              <a:rPr lang="en-US" dirty="0" smtClean="0"/>
              <a:t>Challenges </a:t>
            </a:r>
            <a:r>
              <a:rPr lang="mr-IN" dirty="0" smtClean="0"/>
              <a:t>–</a:t>
            </a:r>
            <a:r>
              <a:rPr lang="en-US" dirty="0" smtClean="0"/>
              <a:t> Multi-cluster</a:t>
            </a:r>
            <a:endParaRPr lang="en-US" dirty="0"/>
          </a:p>
        </p:txBody>
      </p:sp>
      <p:sp>
        <p:nvSpPr>
          <p:cNvPr id="5" name="Rounded Rectangle 4"/>
          <p:cNvSpPr/>
          <p:nvPr/>
        </p:nvSpPr>
        <p:spPr>
          <a:xfrm>
            <a:off x="2707340"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1</a:t>
            </a:r>
            <a:endParaRPr lang="en-US" dirty="0"/>
          </a:p>
        </p:txBody>
      </p:sp>
      <p:sp>
        <p:nvSpPr>
          <p:cNvPr id="9" name="Oval 8"/>
          <p:cNvSpPr/>
          <p:nvPr/>
        </p:nvSpPr>
        <p:spPr>
          <a:xfrm>
            <a:off x="2760403"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0" name="Oval 9"/>
          <p:cNvSpPr/>
          <p:nvPr/>
        </p:nvSpPr>
        <p:spPr>
          <a:xfrm>
            <a:off x="735109" y="311971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sp>
        <p:nvSpPr>
          <p:cNvPr id="11" name="Cloud 10"/>
          <p:cNvSpPr/>
          <p:nvPr/>
        </p:nvSpPr>
        <p:spPr>
          <a:xfrm>
            <a:off x="6147546"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4554069" y="1504376"/>
            <a:ext cx="4616823"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1" name="Rounded Rectangle 20"/>
          <p:cNvSpPr/>
          <p:nvPr/>
        </p:nvSpPr>
        <p:spPr>
          <a:xfrm>
            <a:off x="5943598"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K8s 2</a:t>
            </a:r>
            <a:endParaRPr lang="en-US" dirty="0"/>
          </a:p>
        </p:txBody>
      </p:sp>
      <p:sp>
        <p:nvSpPr>
          <p:cNvPr id="22" name="Rounded Rectangle 21"/>
          <p:cNvSpPr/>
          <p:nvPr/>
        </p:nvSpPr>
        <p:spPr>
          <a:xfrm>
            <a:off x="9170893"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3</a:t>
            </a:r>
            <a:endParaRPr lang="en-US" dirty="0"/>
          </a:p>
        </p:txBody>
      </p:sp>
      <p:sp>
        <p:nvSpPr>
          <p:cNvPr id="25" name="Oval 24"/>
          <p:cNvSpPr/>
          <p:nvPr/>
        </p:nvSpPr>
        <p:spPr>
          <a:xfrm>
            <a:off x="6277534" y="2189078"/>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7" name="Oval 26"/>
          <p:cNvSpPr/>
          <p:nvPr/>
        </p:nvSpPr>
        <p:spPr>
          <a:xfrm>
            <a:off x="6277534" y="1520623"/>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cxnSp>
        <p:nvCxnSpPr>
          <p:cNvPr id="32" name="Curved Connector 31"/>
          <p:cNvCxnSpPr>
            <a:stCxn id="9" idx="2"/>
            <a:endCxn id="10" idx="4"/>
          </p:cNvCxnSpPr>
          <p:nvPr/>
        </p:nvCxnSpPr>
        <p:spPr>
          <a:xfrm rot="10800000">
            <a:off x="1362639" y="4267197"/>
            <a:ext cx="1397765" cy="66000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p:cNvCxnSpPr>
            <a:stCxn id="10" idx="0"/>
            <a:endCxn id="18" idx="1"/>
          </p:cNvCxnSpPr>
          <p:nvPr/>
        </p:nvCxnSpPr>
        <p:spPr>
          <a:xfrm rot="5400000" flipH="1" flipV="1">
            <a:off x="2415144" y="980789"/>
            <a:ext cx="1086419" cy="3191431"/>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846793"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1" idx="1"/>
            <a:endCxn id="27" idx="0"/>
          </p:cNvCxnSpPr>
          <p:nvPr/>
        </p:nvCxnSpPr>
        <p:spPr>
          <a:xfrm>
            <a:off x="6846793" y="1295922"/>
            <a:ext cx="0" cy="22470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8" idx="2"/>
            <a:endCxn id="22" idx="0"/>
          </p:cNvCxnSpPr>
          <p:nvPr/>
        </p:nvCxnSpPr>
        <p:spPr>
          <a:xfrm>
            <a:off x="6862481" y="2562212"/>
            <a:ext cx="3231777"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8" idx="2"/>
            <a:endCxn id="21" idx="0"/>
          </p:cNvCxnSpPr>
          <p:nvPr/>
        </p:nvCxnSpPr>
        <p:spPr>
          <a:xfrm>
            <a:off x="6862481" y="2562212"/>
            <a:ext cx="4482"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5" idx="0"/>
          </p:cNvCxnSpPr>
          <p:nvPr/>
        </p:nvCxnSpPr>
        <p:spPr>
          <a:xfrm flipH="1">
            <a:off x="3630705" y="2562212"/>
            <a:ext cx="3231776"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2760403"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t>
            </a:r>
            <a:r>
              <a:rPr lang="en-US" dirty="0" smtClean="0"/>
              <a:t>vc</a:t>
            </a:r>
          </a:p>
        </p:txBody>
      </p:sp>
      <p:sp>
        <p:nvSpPr>
          <p:cNvPr id="56" name="Oval 55"/>
          <p:cNvSpPr/>
          <p:nvPr/>
        </p:nvSpPr>
        <p:spPr>
          <a:xfrm>
            <a:off x="5983206"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7" name="Oval 56"/>
          <p:cNvSpPr/>
          <p:nvPr/>
        </p:nvSpPr>
        <p:spPr>
          <a:xfrm>
            <a:off x="9200031"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67" name="Oval 66"/>
          <p:cNvSpPr/>
          <p:nvPr/>
        </p:nvSpPr>
        <p:spPr>
          <a:xfrm>
            <a:off x="5979456" y="474452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8" name="Oval 67"/>
          <p:cNvSpPr/>
          <p:nvPr/>
        </p:nvSpPr>
        <p:spPr>
          <a:xfrm>
            <a:off x="9206750" y="474452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 name="TextBox 2"/>
          <p:cNvSpPr txBox="1"/>
          <p:nvPr/>
        </p:nvSpPr>
        <p:spPr>
          <a:xfrm>
            <a:off x="3441720" y="5399455"/>
            <a:ext cx="932329" cy="369332"/>
          </a:xfrm>
          <a:prstGeom prst="rect">
            <a:avLst/>
          </a:prstGeom>
          <a:noFill/>
        </p:spPr>
        <p:txBody>
          <a:bodyPr wrap="square" rtlCol="0">
            <a:spAutoFit/>
          </a:bodyPr>
          <a:lstStyle/>
          <a:p>
            <a:r>
              <a:rPr lang="en-US" smtClean="0"/>
              <a:t>30123</a:t>
            </a:r>
            <a:endParaRPr lang="en-US"/>
          </a:p>
        </p:txBody>
      </p:sp>
      <p:sp>
        <p:nvSpPr>
          <p:cNvPr id="29" name="TextBox 28"/>
          <p:cNvSpPr txBox="1"/>
          <p:nvPr/>
        </p:nvSpPr>
        <p:spPr>
          <a:xfrm>
            <a:off x="6712323" y="5394971"/>
            <a:ext cx="932329" cy="369332"/>
          </a:xfrm>
          <a:prstGeom prst="rect">
            <a:avLst/>
          </a:prstGeom>
          <a:noFill/>
        </p:spPr>
        <p:txBody>
          <a:bodyPr wrap="square" rtlCol="0">
            <a:spAutoFit/>
          </a:bodyPr>
          <a:lstStyle/>
          <a:p>
            <a:r>
              <a:rPr lang="en-US" dirty="0" smtClean="0"/>
              <a:t>31743</a:t>
            </a:r>
            <a:endParaRPr lang="en-US" dirty="0"/>
          </a:p>
        </p:txBody>
      </p:sp>
      <p:sp>
        <p:nvSpPr>
          <p:cNvPr id="30" name="TextBox 29"/>
          <p:cNvSpPr txBox="1"/>
          <p:nvPr/>
        </p:nvSpPr>
        <p:spPr>
          <a:xfrm>
            <a:off x="9937379" y="5394971"/>
            <a:ext cx="932329" cy="369332"/>
          </a:xfrm>
          <a:prstGeom prst="rect">
            <a:avLst/>
          </a:prstGeom>
          <a:noFill/>
        </p:spPr>
        <p:txBody>
          <a:bodyPr wrap="square" rtlCol="0">
            <a:spAutoFit/>
          </a:bodyPr>
          <a:lstStyle/>
          <a:p>
            <a:r>
              <a:rPr lang="en-US" dirty="0" smtClean="0"/>
              <a:t>30850</a:t>
            </a:r>
            <a:endParaRPr lang="en-US" dirty="0"/>
          </a:p>
        </p:txBody>
      </p:sp>
    </p:spTree>
    <p:extLst>
      <p:ext uri="{BB962C8B-B14F-4D97-AF65-F5344CB8AC3E}">
        <p14:creationId xmlns:p14="http://schemas.microsoft.com/office/powerpoint/2010/main" val="1089496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888" y="57731"/>
            <a:ext cx="10515600" cy="670045"/>
          </a:xfrm>
        </p:spPr>
        <p:txBody>
          <a:bodyPr/>
          <a:lstStyle/>
          <a:p>
            <a:r>
              <a:rPr lang="en-US" dirty="0" smtClean="0"/>
              <a:t>Challenges </a:t>
            </a:r>
            <a:r>
              <a:rPr lang="mr-IN" dirty="0" smtClean="0"/>
              <a:t>–</a:t>
            </a:r>
            <a:r>
              <a:rPr lang="en-US" dirty="0" smtClean="0"/>
              <a:t> Cloud</a:t>
            </a:r>
            <a:endParaRPr lang="en-US" dirty="0"/>
          </a:p>
        </p:txBody>
      </p:sp>
      <p:sp>
        <p:nvSpPr>
          <p:cNvPr id="5" name="Rounded Rectangle 4"/>
          <p:cNvSpPr/>
          <p:nvPr/>
        </p:nvSpPr>
        <p:spPr>
          <a:xfrm>
            <a:off x="2707340"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1</a:t>
            </a:r>
            <a:endParaRPr lang="en-US" dirty="0"/>
          </a:p>
        </p:txBody>
      </p:sp>
      <p:sp>
        <p:nvSpPr>
          <p:cNvPr id="9" name="Oval 8"/>
          <p:cNvSpPr/>
          <p:nvPr/>
        </p:nvSpPr>
        <p:spPr>
          <a:xfrm>
            <a:off x="2760403"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0" name="Oval 9"/>
          <p:cNvSpPr/>
          <p:nvPr/>
        </p:nvSpPr>
        <p:spPr>
          <a:xfrm>
            <a:off x="735109" y="311971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sp>
        <p:nvSpPr>
          <p:cNvPr id="11" name="Cloud 10"/>
          <p:cNvSpPr/>
          <p:nvPr/>
        </p:nvSpPr>
        <p:spPr>
          <a:xfrm>
            <a:off x="6111688"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4338918" y="1523998"/>
            <a:ext cx="4948517" cy="484094"/>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GTM</a:t>
            </a:r>
            <a:endParaRPr lang="en-US" dirty="0"/>
          </a:p>
        </p:txBody>
      </p:sp>
      <p:sp>
        <p:nvSpPr>
          <p:cNvPr id="18" name="Rounded Rectangle 17"/>
          <p:cNvSpPr/>
          <p:nvPr/>
        </p:nvSpPr>
        <p:spPr>
          <a:xfrm>
            <a:off x="2953868"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19" name="Rounded Rectangle 18"/>
          <p:cNvSpPr/>
          <p:nvPr/>
        </p:nvSpPr>
        <p:spPr>
          <a:xfrm>
            <a:off x="6118411" y="2456317"/>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0" name="Rounded Rectangle 19"/>
          <p:cNvSpPr/>
          <p:nvPr/>
        </p:nvSpPr>
        <p:spPr>
          <a:xfrm>
            <a:off x="9417422"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1" name="Rounded Rectangle 20"/>
          <p:cNvSpPr/>
          <p:nvPr/>
        </p:nvSpPr>
        <p:spPr>
          <a:xfrm>
            <a:off x="5871882"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K8s 2</a:t>
            </a:r>
            <a:endParaRPr lang="en-US" dirty="0"/>
          </a:p>
        </p:txBody>
      </p:sp>
      <p:sp>
        <p:nvSpPr>
          <p:cNvPr id="22" name="Rounded Rectangle 21"/>
          <p:cNvSpPr/>
          <p:nvPr/>
        </p:nvSpPr>
        <p:spPr>
          <a:xfrm>
            <a:off x="9170893"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3</a:t>
            </a:r>
            <a:endParaRPr lang="en-US" dirty="0"/>
          </a:p>
        </p:txBody>
      </p:sp>
      <p:sp>
        <p:nvSpPr>
          <p:cNvPr id="23" name="Oval 22"/>
          <p:cNvSpPr/>
          <p:nvPr/>
        </p:nvSpPr>
        <p:spPr>
          <a:xfrm>
            <a:off x="3056964"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4" name="Oval 23"/>
          <p:cNvSpPr/>
          <p:nvPr/>
        </p:nvSpPr>
        <p:spPr>
          <a:xfrm>
            <a:off x="3056964" y="2452944"/>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5" name="Oval 24"/>
          <p:cNvSpPr/>
          <p:nvPr/>
        </p:nvSpPr>
        <p:spPr>
          <a:xfrm>
            <a:off x="6241676" y="3121398"/>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6" name="Oval 25"/>
          <p:cNvSpPr/>
          <p:nvPr/>
        </p:nvSpPr>
        <p:spPr>
          <a:xfrm>
            <a:off x="9522757"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7" name="Oval 26"/>
          <p:cNvSpPr/>
          <p:nvPr/>
        </p:nvSpPr>
        <p:spPr>
          <a:xfrm>
            <a:off x="6241676" y="2452943"/>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8" name="Oval 27"/>
          <p:cNvSpPr/>
          <p:nvPr/>
        </p:nvSpPr>
        <p:spPr>
          <a:xfrm>
            <a:off x="9522757" y="2452942"/>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cxnSp>
        <p:nvCxnSpPr>
          <p:cNvPr id="32" name="Curved Connector 31"/>
          <p:cNvCxnSpPr>
            <a:stCxn id="9" idx="2"/>
            <a:endCxn id="10" idx="4"/>
          </p:cNvCxnSpPr>
          <p:nvPr/>
        </p:nvCxnSpPr>
        <p:spPr>
          <a:xfrm rot="10800000">
            <a:off x="1362639" y="4267197"/>
            <a:ext cx="1397765" cy="66000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p:cNvCxnSpPr>
            <a:stCxn id="10" idx="0"/>
            <a:endCxn id="17" idx="2"/>
          </p:cNvCxnSpPr>
          <p:nvPr/>
        </p:nvCxnSpPr>
        <p:spPr>
          <a:xfrm rot="5400000" flipH="1" flipV="1">
            <a:off x="2173944" y="954739"/>
            <a:ext cx="1353668" cy="2976280"/>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1" idx="1"/>
            <a:endCxn id="17" idx="0"/>
          </p:cNvCxnSpPr>
          <p:nvPr/>
        </p:nvCxnSpPr>
        <p:spPr>
          <a:xfrm>
            <a:off x="6810935"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7" idx="3"/>
            <a:endCxn id="18" idx="0"/>
          </p:cNvCxnSpPr>
          <p:nvPr/>
        </p:nvCxnSpPr>
        <p:spPr>
          <a:xfrm flipH="1">
            <a:off x="3630704" y="1937198"/>
            <a:ext cx="1432908"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7" idx="4"/>
            <a:endCxn id="27" idx="0"/>
          </p:cNvCxnSpPr>
          <p:nvPr/>
        </p:nvCxnSpPr>
        <p:spPr>
          <a:xfrm flipH="1">
            <a:off x="6810935" y="2008092"/>
            <a:ext cx="2242" cy="44485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7" idx="5"/>
            <a:endCxn id="20" idx="0"/>
          </p:cNvCxnSpPr>
          <p:nvPr/>
        </p:nvCxnSpPr>
        <p:spPr>
          <a:xfrm>
            <a:off x="8562741" y="1937198"/>
            <a:ext cx="1531517"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0" idx="2"/>
            <a:endCxn id="22" idx="0"/>
          </p:cNvCxnSpPr>
          <p:nvPr/>
        </p:nvCxnSpPr>
        <p:spPr>
          <a:xfrm>
            <a:off x="10094258" y="3510780"/>
            <a:ext cx="0"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9" idx="2"/>
            <a:endCxn id="21" idx="0"/>
          </p:cNvCxnSpPr>
          <p:nvPr/>
        </p:nvCxnSpPr>
        <p:spPr>
          <a:xfrm>
            <a:off x="6795247" y="3514153"/>
            <a:ext cx="0" cy="1201280"/>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5" idx="0"/>
          </p:cNvCxnSpPr>
          <p:nvPr/>
        </p:nvCxnSpPr>
        <p:spPr>
          <a:xfrm>
            <a:off x="3630704" y="3510780"/>
            <a:ext cx="1"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2760403"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6" name="Oval 55"/>
          <p:cNvSpPr/>
          <p:nvPr/>
        </p:nvSpPr>
        <p:spPr>
          <a:xfrm>
            <a:off x="5911490"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7" name="Oval 56"/>
          <p:cNvSpPr/>
          <p:nvPr/>
        </p:nvSpPr>
        <p:spPr>
          <a:xfrm>
            <a:off x="9200031"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3" name="Oval 32"/>
          <p:cNvSpPr/>
          <p:nvPr/>
        </p:nvSpPr>
        <p:spPr>
          <a:xfrm>
            <a:off x="5909981"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4" name="Oval 33"/>
          <p:cNvSpPr/>
          <p:nvPr/>
        </p:nvSpPr>
        <p:spPr>
          <a:xfrm>
            <a:off x="9200031" y="4753494"/>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Tree>
    <p:extLst>
      <p:ext uri="{BB962C8B-B14F-4D97-AF65-F5344CB8AC3E}">
        <p14:creationId xmlns:p14="http://schemas.microsoft.com/office/powerpoint/2010/main" val="50771512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888" y="57731"/>
            <a:ext cx="10515600" cy="670045"/>
          </a:xfrm>
        </p:spPr>
        <p:txBody>
          <a:bodyPr/>
          <a:lstStyle/>
          <a:p>
            <a:r>
              <a:rPr lang="en-US" dirty="0" smtClean="0"/>
              <a:t>Challenges </a:t>
            </a:r>
            <a:r>
              <a:rPr lang="mr-IN" dirty="0" smtClean="0"/>
              <a:t>–</a:t>
            </a:r>
            <a:r>
              <a:rPr lang="en-US" dirty="0" smtClean="0"/>
              <a:t> Management</a:t>
            </a:r>
            <a:endParaRPr lang="en-US" dirty="0"/>
          </a:p>
        </p:txBody>
      </p:sp>
      <p:sp>
        <p:nvSpPr>
          <p:cNvPr id="5" name="Rounded Rectangle 4"/>
          <p:cNvSpPr/>
          <p:nvPr/>
        </p:nvSpPr>
        <p:spPr>
          <a:xfrm>
            <a:off x="2707340"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1</a:t>
            </a:r>
            <a:endParaRPr lang="en-US" dirty="0"/>
          </a:p>
        </p:txBody>
      </p:sp>
      <p:sp>
        <p:nvSpPr>
          <p:cNvPr id="9" name="Oval 8"/>
          <p:cNvSpPr/>
          <p:nvPr/>
        </p:nvSpPr>
        <p:spPr>
          <a:xfrm>
            <a:off x="2760403"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0" name="Oval 9"/>
          <p:cNvSpPr/>
          <p:nvPr/>
        </p:nvSpPr>
        <p:spPr>
          <a:xfrm>
            <a:off x="735109" y="311971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sp>
        <p:nvSpPr>
          <p:cNvPr id="11" name="Cloud 10"/>
          <p:cNvSpPr/>
          <p:nvPr/>
        </p:nvSpPr>
        <p:spPr>
          <a:xfrm>
            <a:off x="6111688"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4338918" y="1523998"/>
            <a:ext cx="4948517" cy="484094"/>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GTM</a:t>
            </a:r>
            <a:endParaRPr lang="en-US" dirty="0"/>
          </a:p>
        </p:txBody>
      </p:sp>
      <p:sp>
        <p:nvSpPr>
          <p:cNvPr id="18" name="Rounded Rectangle 17"/>
          <p:cNvSpPr/>
          <p:nvPr/>
        </p:nvSpPr>
        <p:spPr>
          <a:xfrm>
            <a:off x="2953868"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19" name="Rounded Rectangle 18"/>
          <p:cNvSpPr/>
          <p:nvPr/>
        </p:nvSpPr>
        <p:spPr>
          <a:xfrm>
            <a:off x="6118411" y="2456317"/>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0" name="Rounded Rectangle 19"/>
          <p:cNvSpPr/>
          <p:nvPr/>
        </p:nvSpPr>
        <p:spPr>
          <a:xfrm>
            <a:off x="9417422"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1" name="Rounded Rectangle 20"/>
          <p:cNvSpPr/>
          <p:nvPr/>
        </p:nvSpPr>
        <p:spPr>
          <a:xfrm>
            <a:off x="5871882"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K8s 2</a:t>
            </a:r>
            <a:endParaRPr lang="en-US" dirty="0"/>
          </a:p>
        </p:txBody>
      </p:sp>
      <p:sp>
        <p:nvSpPr>
          <p:cNvPr id="22" name="Rounded Rectangle 21"/>
          <p:cNvSpPr/>
          <p:nvPr/>
        </p:nvSpPr>
        <p:spPr>
          <a:xfrm>
            <a:off x="9170893"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3</a:t>
            </a:r>
            <a:endParaRPr lang="en-US" dirty="0"/>
          </a:p>
        </p:txBody>
      </p:sp>
      <p:sp>
        <p:nvSpPr>
          <p:cNvPr id="23" name="Oval 22"/>
          <p:cNvSpPr/>
          <p:nvPr/>
        </p:nvSpPr>
        <p:spPr>
          <a:xfrm>
            <a:off x="3056964"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4" name="Oval 23"/>
          <p:cNvSpPr/>
          <p:nvPr/>
        </p:nvSpPr>
        <p:spPr>
          <a:xfrm>
            <a:off x="3056964" y="2452944"/>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5" name="Oval 24"/>
          <p:cNvSpPr/>
          <p:nvPr/>
        </p:nvSpPr>
        <p:spPr>
          <a:xfrm>
            <a:off x="6241676" y="3121398"/>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6" name="Oval 25"/>
          <p:cNvSpPr/>
          <p:nvPr/>
        </p:nvSpPr>
        <p:spPr>
          <a:xfrm>
            <a:off x="9522757"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7" name="Oval 26"/>
          <p:cNvSpPr/>
          <p:nvPr/>
        </p:nvSpPr>
        <p:spPr>
          <a:xfrm>
            <a:off x="6241676" y="2452943"/>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8" name="Oval 27"/>
          <p:cNvSpPr/>
          <p:nvPr/>
        </p:nvSpPr>
        <p:spPr>
          <a:xfrm>
            <a:off x="9522757" y="2452942"/>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cxnSp>
        <p:nvCxnSpPr>
          <p:cNvPr id="32" name="Curved Connector 31"/>
          <p:cNvCxnSpPr>
            <a:stCxn id="9" idx="2"/>
            <a:endCxn id="10" idx="4"/>
          </p:cNvCxnSpPr>
          <p:nvPr/>
        </p:nvCxnSpPr>
        <p:spPr>
          <a:xfrm rot="10800000">
            <a:off x="1362639" y="4267197"/>
            <a:ext cx="1397765" cy="66000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p:cNvCxnSpPr>
            <a:stCxn id="10" idx="0"/>
            <a:endCxn id="17" idx="2"/>
          </p:cNvCxnSpPr>
          <p:nvPr/>
        </p:nvCxnSpPr>
        <p:spPr>
          <a:xfrm rot="5400000" flipH="1" flipV="1">
            <a:off x="2173944" y="954739"/>
            <a:ext cx="1353668" cy="2976280"/>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1" idx="1"/>
            <a:endCxn id="17" idx="0"/>
          </p:cNvCxnSpPr>
          <p:nvPr/>
        </p:nvCxnSpPr>
        <p:spPr>
          <a:xfrm>
            <a:off x="6810935"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7" idx="3"/>
            <a:endCxn id="18" idx="0"/>
          </p:cNvCxnSpPr>
          <p:nvPr/>
        </p:nvCxnSpPr>
        <p:spPr>
          <a:xfrm flipH="1">
            <a:off x="3630704" y="1937198"/>
            <a:ext cx="1432908"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7" idx="4"/>
            <a:endCxn id="27" idx="0"/>
          </p:cNvCxnSpPr>
          <p:nvPr/>
        </p:nvCxnSpPr>
        <p:spPr>
          <a:xfrm flipH="1">
            <a:off x="6810935" y="2008092"/>
            <a:ext cx="2242" cy="44485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7" idx="5"/>
            <a:endCxn id="20" idx="0"/>
          </p:cNvCxnSpPr>
          <p:nvPr/>
        </p:nvCxnSpPr>
        <p:spPr>
          <a:xfrm>
            <a:off x="8562741" y="1937198"/>
            <a:ext cx="1531517"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0" idx="2"/>
            <a:endCxn id="22" idx="0"/>
          </p:cNvCxnSpPr>
          <p:nvPr/>
        </p:nvCxnSpPr>
        <p:spPr>
          <a:xfrm>
            <a:off x="10094258" y="3510780"/>
            <a:ext cx="0"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9" idx="2"/>
            <a:endCxn id="21" idx="0"/>
          </p:cNvCxnSpPr>
          <p:nvPr/>
        </p:nvCxnSpPr>
        <p:spPr>
          <a:xfrm>
            <a:off x="6795247" y="3514153"/>
            <a:ext cx="0" cy="1201280"/>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5" idx="0"/>
          </p:cNvCxnSpPr>
          <p:nvPr/>
        </p:nvCxnSpPr>
        <p:spPr>
          <a:xfrm>
            <a:off x="3630704" y="3510780"/>
            <a:ext cx="1"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2760403"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6" name="Oval 55"/>
          <p:cNvSpPr/>
          <p:nvPr/>
        </p:nvSpPr>
        <p:spPr>
          <a:xfrm>
            <a:off x="5911490"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7" name="Oval 56"/>
          <p:cNvSpPr/>
          <p:nvPr/>
        </p:nvSpPr>
        <p:spPr>
          <a:xfrm>
            <a:off x="9200031"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3" name="Oval 32"/>
          <p:cNvSpPr/>
          <p:nvPr/>
        </p:nvSpPr>
        <p:spPr>
          <a:xfrm>
            <a:off x="3056964" y="5221349"/>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4" name="Oval 33"/>
          <p:cNvSpPr/>
          <p:nvPr/>
        </p:nvSpPr>
        <p:spPr>
          <a:xfrm>
            <a:off x="6185644" y="5221349"/>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6" name="Oval 35"/>
          <p:cNvSpPr/>
          <p:nvPr/>
        </p:nvSpPr>
        <p:spPr>
          <a:xfrm>
            <a:off x="9448796" y="5221348"/>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7" name="Oval 36"/>
          <p:cNvSpPr/>
          <p:nvPr/>
        </p:nvSpPr>
        <p:spPr>
          <a:xfrm>
            <a:off x="3173507" y="3126987"/>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38" name="Oval 37"/>
          <p:cNvSpPr/>
          <p:nvPr/>
        </p:nvSpPr>
        <p:spPr>
          <a:xfrm>
            <a:off x="3173507" y="2460214"/>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0" name="Oval 39"/>
          <p:cNvSpPr/>
          <p:nvPr/>
        </p:nvSpPr>
        <p:spPr>
          <a:xfrm>
            <a:off x="6371665" y="3121660"/>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41" name="Oval 40"/>
          <p:cNvSpPr/>
          <p:nvPr/>
        </p:nvSpPr>
        <p:spPr>
          <a:xfrm>
            <a:off x="6371665" y="2454887"/>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3" name="Oval 42"/>
          <p:cNvSpPr/>
          <p:nvPr/>
        </p:nvSpPr>
        <p:spPr>
          <a:xfrm>
            <a:off x="9634817" y="3119715"/>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45" name="Oval 44"/>
          <p:cNvSpPr/>
          <p:nvPr/>
        </p:nvSpPr>
        <p:spPr>
          <a:xfrm>
            <a:off x="9634817" y="2452942"/>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7" name="Oval 46"/>
          <p:cNvSpPr/>
          <p:nvPr/>
        </p:nvSpPr>
        <p:spPr>
          <a:xfrm>
            <a:off x="3353525" y="5221347"/>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49" name="Oval 48"/>
          <p:cNvSpPr/>
          <p:nvPr/>
        </p:nvSpPr>
        <p:spPr>
          <a:xfrm>
            <a:off x="6466180" y="5221346"/>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1" name="Oval 50"/>
          <p:cNvSpPr/>
          <p:nvPr/>
        </p:nvSpPr>
        <p:spPr>
          <a:xfrm>
            <a:off x="9737911" y="5221346"/>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3" name="Oval 52"/>
          <p:cNvSpPr/>
          <p:nvPr/>
        </p:nvSpPr>
        <p:spPr>
          <a:xfrm>
            <a:off x="3292287" y="3119715"/>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55" name="Oval 54"/>
          <p:cNvSpPr/>
          <p:nvPr/>
        </p:nvSpPr>
        <p:spPr>
          <a:xfrm>
            <a:off x="3292287" y="2452942"/>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58" name="Oval 57"/>
          <p:cNvSpPr/>
          <p:nvPr/>
        </p:nvSpPr>
        <p:spPr>
          <a:xfrm>
            <a:off x="6501654" y="3126987"/>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59" name="Oval 58"/>
          <p:cNvSpPr/>
          <p:nvPr/>
        </p:nvSpPr>
        <p:spPr>
          <a:xfrm>
            <a:off x="6501654" y="2460214"/>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60" name="Oval 59"/>
          <p:cNvSpPr/>
          <p:nvPr/>
        </p:nvSpPr>
        <p:spPr>
          <a:xfrm>
            <a:off x="9764805" y="3126987"/>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61" name="Oval 60"/>
          <p:cNvSpPr/>
          <p:nvPr/>
        </p:nvSpPr>
        <p:spPr>
          <a:xfrm>
            <a:off x="9764805" y="2460214"/>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63" name="Oval 62"/>
          <p:cNvSpPr/>
          <p:nvPr/>
        </p:nvSpPr>
        <p:spPr>
          <a:xfrm>
            <a:off x="5950322" y="4747394"/>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4" name="Oval 63"/>
          <p:cNvSpPr/>
          <p:nvPr/>
        </p:nvSpPr>
        <p:spPr>
          <a:xfrm>
            <a:off x="9229163" y="4747394"/>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Tree>
    <p:extLst>
      <p:ext uri="{BB962C8B-B14F-4D97-AF65-F5344CB8AC3E}">
        <p14:creationId xmlns:p14="http://schemas.microsoft.com/office/powerpoint/2010/main" val="15680457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888" y="57731"/>
            <a:ext cx="10515600" cy="670045"/>
          </a:xfrm>
        </p:spPr>
        <p:txBody>
          <a:bodyPr/>
          <a:lstStyle/>
          <a:p>
            <a:r>
              <a:rPr lang="en-US" dirty="0" smtClean="0"/>
              <a:t>Challenges </a:t>
            </a:r>
            <a:r>
              <a:rPr lang="mr-IN" dirty="0" smtClean="0"/>
              <a:t>–</a:t>
            </a:r>
            <a:r>
              <a:rPr lang="en-US" dirty="0" smtClean="0"/>
              <a:t> Management</a:t>
            </a:r>
            <a:endParaRPr lang="en-US" dirty="0"/>
          </a:p>
        </p:txBody>
      </p:sp>
      <p:sp>
        <p:nvSpPr>
          <p:cNvPr id="5" name="Rounded Rectangle 4"/>
          <p:cNvSpPr/>
          <p:nvPr/>
        </p:nvSpPr>
        <p:spPr>
          <a:xfrm>
            <a:off x="2707340"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1</a:t>
            </a:r>
            <a:endParaRPr lang="en-US" dirty="0"/>
          </a:p>
        </p:txBody>
      </p:sp>
      <p:sp>
        <p:nvSpPr>
          <p:cNvPr id="9" name="Oval 8"/>
          <p:cNvSpPr/>
          <p:nvPr/>
        </p:nvSpPr>
        <p:spPr>
          <a:xfrm>
            <a:off x="2760403"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0" name="Oval 9"/>
          <p:cNvSpPr/>
          <p:nvPr/>
        </p:nvSpPr>
        <p:spPr>
          <a:xfrm>
            <a:off x="735109" y="311971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sp>
        <p:nvSpPr>
          <p:cNvPr id="11" name="Cloud 10"/>
          <p:cNvSpPr/>
          <p:nvPr/>
        </p:nvSpPr>
        <p:spPr>
          <a:xfrm>
            <a:off x="6111688"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7" name="Oval 16"/>
          <p:cNvSpPr/>
          <p:nvPr/>
        </p:nvSpPr>
        <p:spPr>
          <a:xfrm>
            <a:off x="4338918" y="1523998"/>
            <a:ext cx="4948517" cy="484094"/>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GTM</a:t>
            </a:r>
            <a:endParaRPr lang="en-US" dirty="0"/>
          </a:p>
        </p:txBody>
      </p:sp>
      <p:sp>
        <p:nvSpPr>
          <p:cNvPr id="18" name="Rounded Rectangle 17"/>
          <p:cNvSpPr/>
          <p:nvPr/>
        </p:nvSpPr>
        <p:spPr>
          <a:xfrm>
            <a:off x="2953868"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19" name="Rounded Rectangle 18"/>
          <p:cNvSpPr/>
          <p:nvPr/>
        </p:nvSpPr>
        <p:spPr>
          <a:xfrm>
            <a:off x="6118411" y="2456317"/>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0" name="Rounded Rectangle 19"/>
          <p:cNvSpPr/>
          <p:nvPr/>
        </p:nvSpPr>
        <p:spPr>
          <a:xfrm>
            <a:off x="9417422" y="2452944"/>
            <a:ext cx="1353672"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1" name="Rounded Rectangle 20"/>
          <p:cNvSpPr/>
          <p:nvPr/>
        </p:nvSpPr>
        <p:spPr>
          <a:xfrm>
            <a:off x="5871882"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K8s 2</a:t>
            </a:r>
            <a:endParaRPr lang="en-US" dirty="0"/>
          </a:p>
        </p:txBody>
      </p:sp>
      <p:sp>
        <p:nvSpPr>
          <p:cNvPr id="22" name="Rounded Rectangle 21"/>
          <p:cNvSpPr/>
          <p:nvPr/>
        </p:nvSpPr>
        <p:spPr>
          <a:xfrm>
            <a:off x="9170893"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3</a:t>
            </a:r>
            <a:endParaRPr lang="en-US" dirty="0"/>
          </a:p>
        </p:txBody>
      </p:sp>
      <p:sp>
        <p:nvSpPr>
          <p:cNvPr id="23" name="Oval 22"/>
          <p:cNvSpPr/>
          <p:nvPr/>
        </p:nvSpPr>
        <p:spPr>
          <a:xfrm>
            <a:off x="3056964"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4" name="Oval 23"/>
          <p:cNvSpPr/>
          <p:nvPr/>
        </p:nvSpPr>
        <p:spPr>
          <a:xfrm>
            <a:off x="3056964" y="2452944"/>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5" name="Oval 24"/>
          <p:cNvSpPr/>
          <p:nvPr/>
        </p:nvSpPr>
        <p:spPr>
          <a:xfrm>
            <a:off x="6241676" y="3121398"/>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6" name="Oval 25"/>
          <p:cNvSpPr/>
          <p:nvPr/>
        </p:nvSpPr>
        <p:spPr>
          <a:xfrm>
            <a:off x="9522757" y="311971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7" name="Oval 26"/>
          <p:cNvSpPr/>
          <p:nvPr/>
        </p:nvSpPr>
        <p:spPr>
          <a:xfrm>
            <a:off x="6241676" y="2452943"/>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28" name="Oval 27"/>
          <p:cNvSpPr/>
          <p:nvPr/>
        </p:nvSpPr>
        <p:spPr>
          <a:xfrm>
            <a:off x="9522757" y="2452942"/>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cxnSp>
        <p:nvCxnSpPr>
          <p:cNvPr id="32" name="Curved Connector 31"/>
          <p:cNvCxnSpPr>
            <a:stCxn id="9" idx="2"/>
            <a:endCxn id="10" idx="4"/>
          </p:cNvCxnSpPr>
          <p:nvPr/>
        </p:nvCxnSpPr>
        <p:spPr>
          <a:xfrm rot="10800000">
            <a:off x="1362639" y="4267197"/>
            <a:ext cx="1397765" cy="66000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p:cNvCxnSpPr>
            <a:stCxn id="10" idx="0"/>
            <a:endCxn id="17" idx="2"/>
          </p:cNvCxnSpPr>
          <p:nvPr/>
        </p:nvCxnSpPr>
        <p:spPr>
          <a:xfrm rot="5400000" flipH="1" flipV="1">
            <a:off x="2173944" y="954739"/>
            <a:ext cx="1353668" cy="2976280"/>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1" idx="1"/>
            <a:endCxn id="17" idx="0"/>
          </p:cNvCxnSpPr>
          <p:nvPr/>
        </p:nvCxnSpPr>
        <p:spPr>
          <a:xfrm>
            <a:off x="6810935"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7" idx="3"/>
            <a:endCxn id="18" idx="0"/>
          </p:cNvCxnSpPr>
          <p:nvPr/>
        </p:nvCxnSpPr>
        <p:spPr>
          <a:xfrm flipH="1">
            <a:off x="3630704" y="1937198"/>
            <a:ext cx="1432908"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7" idx="4"/>
            <a:endCxn id="27" idx="0"/>
          </p:cNvCxnSpPr>
          <p:nvPr/>
        </p:nvCxnSpPr>
        <p:spPr>
          <a:xfrm flipH="1">
            <a:off x="6810935" y="2008092"/>
            <a:ext cx="2242" cy="44485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7" idx="5"/>
            <a:endCxn id="20" idx="0"/>
          </p:cNvCxnSpPr>
          <p:nvPr/>
        </p:nvCxnSpPr>
        <p:spPr>
          <a:xfrm>
            <a:off x="8562741" y="1937198"/>
            <a:ext cx="1531517" cy="51574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0" idx="2"/>
            <a:endCxn id="22" idx="0"/>
          </p:cNvCxnSpPr>
          <p:nvPr/>
        </p:nvCxnSpPr>
        <p:spPr>
          <a:xfrm>
            <a:off x="10094258" y="3510780"/>
            <a:ext cx="0"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9" idx="2"/>
            <a:endCxn id="21" idx="0"/>
          </p:cNvCxnSpPr>
          <p:nvPr/>
        </p:nvCxnSpPr>
        <p:spPr>
          <a:xfrm>
            <a:off x="6795247" y="3514153"/>
            <a:ext cx="0" cy="1201280"/>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5" idx="0"/>
          </p:cNvCxnSpPr>
          <p:nvPr/>
        </p:nvCxnSpPr>
        <p:spPr>
          <a:xfrm>
            <a:off x="3630704" y="3510780"/>
            <a:ext cx="1"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2760403"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6" name="Oval 55"/>
          <p:cNvSpPr/>
          <p:nvPr/>
        </p:nvSpPr>
        <p:spPr>
          <a:xfrm>
            <a:off x="5911490"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7" name="Oval 56"/>
          <p:cNvSpPr/>
          <p:nvPr/>
        </p:nvSpPr>
        <p:spPr>
          <a:xfrm>
            <a:off x="9200031"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3" name="Oval 32"/>
          <p:cNvSpPr/>
          <p:nvPr/>
        </p:nvSpPr>
        <p:spPr>
          <a:xfrm>
            <a:off x="3056964" y="5221349"/>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4" name="Oval 33"/>
          <p:cNvSpPr/>
          <p:nvPr/>
        </p:nvSpPr>
        <p:spPr>
          <a:xfrm>
            <a:off x="6185644" y="5221349"/>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6" name="Oval 35"/>
          <p:cNvSpPr/>
          <p:nvPr/>
        </p:nvSpPr>
        <p:spPr>
          <a:xfrm>
            <a:off x="9448796" y="5221348"/>
            <a:ext cx="708210" cy="666769"/>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37" name="Oval 36"/>
          <p:cNvSpPr/>
          <p:nvPr/>
        </p:nvSpPr>
        <p:spPr>
          <a:xfrm>
            <a:off x="3173507" y="3126987"/>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38" name="Oval 37"/>
          <p:cNvSpPr/>
          <p:nvPr/>
        </p:nvSpPr>
        <p:spPr>
          <a:xfrm>
            <a:off x="3173507" y="2460214"/>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0" name="Oval 39"/>
          <p:cNvSpPr/>
          <p:nvPr/>
        </p:nvSpPr>
        <p:spPr>
          <a:xfrm>
            <a:off x="6371665" y="3121660"/>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41" name="Oval 40"/>
          <p:cNvSpPr/>
          <p:nvPr/>
        </p:nvSpPr>
        <p:spPr>
          <a:xfrm>
            <a:off x="6371665" y="2454887"/>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3" name="Oval 42"/>
          <p:cNvSpPr/>
          <p:nvPr/>
        </p:nvSpPr>
        <p:spPr>
          <a:xfrm>
            <a:off x="9634817" y="3119715"/>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45" name="Oval 44"/>
          <p:cNvSpPr/>
          <p:nvPr/>
        </p:nvSpPr>
        <p:spPr>
          <a:xfrm>
            <a:off x="9634817" y="2452942"/>
            <a:ext cx="1138518" cy="355205"/>
          </a:xfrm>
          <a:prstGeom prst="ellipse">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47" name="Oval 46"/>
          <p:cNvSpPr/>
          <p:nvPr/>
        </p:nvSpPr>
        <p:spPr>
          <a:xfrm>
            <a:off x="3353525" y="5221347"/>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49" name="Oval 48"/>
          <p:cNvSpPr/>
          <p:nvPr/>
        </p:nvSpPr>
        <p:spPr>
          <a:xfrm>
            <a:off x="6466180" y="5221346"/>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1" name="Oval 50"/>
          <p:cNvSpPr/>
          <p:nvPr/>
        </p:nvSpPr>
        <p:spPr>
          <a:xfrm>
            <a:off x="9737911" y="5221346"/>
            <a:ext cx="708210" cy="666769"/>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3" name="Oval 52"/>
          <p:cNvSpPr/>
          <p:nvPr/>
        </p:nvSpPr>
        <p:spPr>
          <a:xfrm>
            <a:off x="3292287" y="3119715"/>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55" name="Oval 54"/>
          <p:cNvSpPr/>
          <p:nvPr/>
        </p:nvSpPr>
        <p:spPr>
          <a:xfrm>
            <a:off x="3292287" y="2452942"/>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58" name="Oval 57"/>
          <p:cNvSpPr/>
          <p:nvPr/>
        </p:nvSpPr>
        <p:spPr>
          <a:xfrm>
            <a:off x="6501654" y="3126987"/>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59" name="Oval 58"/>
          <p:cNvSpPr/>
          <p:nvPr/>
        </p:nvSpPr>
        <p:spPr>
          <a:xfrm>
            <a:off x="6501654" y="2460214"/>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60" name="Oval 59"/>
          <p:cNvSpPr/>
          <p:nvPr/>
        </p:nvSpPr>
        <p:spPr>
          <a:xfrm>
            <a:off x="9764805" y="3126987"/>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61" name="Oval 60"/>
          <p:cNvSpPr/>
          <p:nvPr/>
        </p:nvSpPr>
        <p:spPr>
          <a:xfrm>
            <a:off x="9764805" y="2460214"/>
            <a:ext cx="1138518" cy="355205"/>
          </a:xfrm>
          <a:prstGeom prst="ellipse">
            <a:avLst/>
          </a:prstGeom>
          <a:solidFill>
            <a:schemeClr val="accent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sp>
        <p:nvSpPr>
          <p:cNvPr id="62" name="Oval 61"/>
          <p:cNvSpPr/>
          <p:nvPr/>
        </p:nvSpPr>
        <p:spPr>
          <a:xfrm>
            <a:off x="2965076" y="4751293"/>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3" name="Oval 62"/>
          <p:cNvSpPr/>
          <p:nvPr/>
        </p:nvSpPr>
        <p:spPr>
          <a:xfrm>
            <a:off x="3154761" y="4754675"/>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4" name="Oval 63"/>
          <p:cNvSpPr/>
          <p:nvPr/>
        </p:nvSpPr>
        <p:spPr>
          <a:xfrm>
            <a:off x="5922641" y="4754675"/>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5" name="Oval 64"/>
          <p:cNvSpPr/>
          <p:nvPr/>
        </p:nvSpPr>
        <p:spPr>
          <a:xfrm>
            <a:off x="6127314" y="4758057"/>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6" name="Oval 65"/>
          <p:cNvSpPr/>
          <p:nvPr/>
        </p:nvSpPr>
        <p:spPr>
          <a:xfrm>
            <a:off x="6316999" y="4761439"/>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7" name="Oval 66"/>
          <p:cNvSpPr/>
          <p:nvPr/>
        </p:nvSpPr>
        <p:spPr>
          <a:xfrm>
            <a:off x="9229163" y="4761439"/>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8" name="Oval 67"/>
          <p:cNvSpPr/>
          <p:nvPr/>
        </p:nvSpPr>
        <p:spPr>
          <a:xfrm>
            <a:off x="9433836" y="476482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9" name="Oval 68"/>
          <p:cNvSpPr/>
          <p:nvPr/>
        </p:nvSpPr>
        <p:spPr>
          <a:xfrm>
            <a:off x="9623521" y="4768203"/>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cxnSp>
        <p:nvCxnSpPr>
          <p:cNvPr id="70" name="Straight Arrow Connector 69"/>
          <p:cNvCxnSpPr>
            <a:stCxn id="19" idx="2"/>
            <a:endCxn id="5" idx="0"/>
          </p:cNvCxnSpPr>
          <p:nvPr/>
        </p:nvCxnSpPr>
        <p:spPr>
          <a:xfrm flipH="1">
            <a:off x="3630705" y="3514153"/>
            <a:ext cx="3164542" cy="1201280"/>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20" idx="2"/>
            <a:endCxn id="5" idx="0"/>
          </p:cNvCxnSpPr>
          <p:nvPr/>
        </p:nvCxnSpPr>
        <p:spPr>
          <a:xfrm flipH="1">
            <a:off x="3630705" y="3510780"/>
            <a:ext cx="6463553"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18" idx="2"/>
            <a:endCxn id="21" idx="0"/>
          </p:cNvCxnSpPr>
          <p:nvPr/>
        </p:nvCxnSpPr>
        <p:spPr>
          <a:xfrm>
            <a:off x="3630704" y="3510780"/>
            <a:ext cx="3164543"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p:cNvCxnSpPr>
            <a:stCxn id="18" idx="2"/>
            <a:endCxn id="22" idx="0"/>
          </p:cNvCxnSpPr>
          <p:nvPr/>
        </p:nvCxnSpPr>
        <p:spPr>
          <a:xfrm>
            <a:off x="3630704" y="3510780"/>
            <a:ext cx="6463554"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19" idx="2"/>
            <a:endCxn id="22" idx="0"/>
          </p:cNvCxnSpPr>
          <p:nvPr/>
        </p:nvCxnSpPr>
        <p:spPr>
          <a:xfrm>
            <a:off x="6795247" y="3514153"/>
            <a:ext cx="3299011" cy="1201280"/>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0" idx="2"/>
            <a:endCxn id="21" idx="0"/>
          </p:cNvCxnSpPr>
          <p:nvPr/>
        </p:nvCxnSpPr>
        <p:spPr>
          <a:xfrm flipH="1">
            <a:off x="6795247" y="3510780"/>
            <a:ext cx="3299011" cy="120465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42838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 calcmode="lin" valueType="num">
                                      <p:cBhvr>
                                        <p:cTn id="7" dur="2000" fill="hold"/>
                                        <p:tgtEl>
                                          <p:spTgt spid="36"/>
                                        </p:tgtEl>
                                        <p:attrNameLst>
                                          <p:attrName>ppt_w</p:attrName>
                                        </p:attrNameLst>
                                      </p:cBhvr>
                                      <p:tavLst>
                                        <p:tav tm="0">
                                          <p:val>
                                            <p:fltVal val="0"/>
                                          </p:val>
                                        </p:tav>
                                        <p:tav tm="100000">
                                          <p:val>
                                            <p:strVal val="#ppt_w"/>
                                          </p:val>
                                        </p:tav>
                                      </p:tavLst>
                                    </p:anim>
                                    <p:anim calcmode="lin" valueType="num">
                                      <p:cBhvr>
                                        <p:cTn id="8" dur="2000" fill="hold"/>
                                        <p:tgtEl>
                                          <p:spTgt spid="3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2000" fill="hold"/>
                                        <p:tgtEl>
                                          <p:spTgt spid="34"/>
                                        </p:tgtEl>
                                        <p:attrNameLst>
                                          <p:attrName>ppt_w</p:attrName>
                                        </p:attrNameLst>
                                      </p:cBhvr>
                                      <p:tavLst>
                                        <p:tav tm="0">
                                          <p:val>
                                            <p:fltVal val="0"/>
                                          </p:val>
                                        </p:tav>
                                        <p:tav tm="100000">
                                          <p:val>
                                            <p:strVal val="#ppt_w"/>
                                          </p:val>
                                        </p:tav>
                                      </p:tavLst>
                                    </p:anim>
                                    <p:anim calcmode="lin" valueType="num">
                                      <p:cBhvr>
                                        <p:cTn id="12" dur="2000" fill="hold"/>
                                        <p:tgtEl>
                                          <p:spTgt spid="3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p:cTn id="15" dur="2000" fill="hold"/>
                                        <p:tgtEl>
                                          <p:spTgt spid="33"/>
                                        </p:tgtEl>
                                        <p:attrNameLst>
                                          <p:attrName>ppt_w</p:attrName>
                                        </p:attrNameLst>
                                      </p:cBhvr>
                                      <p:tavLst>
                                        <p:tav tm="0">
                                          <p:val>
                                            <p:fltVal val="0"/>
                                          </p:val>
                                        </p:tav>
                                        <p:tav tm="100000">
                                          <p:val>
                                            <p:strVal val="#ppt_w"/>
                                          </p:val>
                                        </p:tav>
                                      </p:tavLst>
                                    </p:anim>
                                    <p:anim calcmode="lin" valueType="num">
                                      <p:cBhvr>
                                        <p:cTn id="16" dur="2000" fill="hold"/>
                                        <p:tgtEl>
                                          <p:spTgt spid="33"/>
                                        </p:tgtEl>
                                        <p:attrNameLst>
                                          <p:attrName>ppt_h</p:attrName>
                                        </p:attrNameLst>
                                      </p:cBhvr>
                                      <p:tavLst>
                                        <p:tav tm="0">
                                          <p:val>
                                            <p:fltVal val="0"/>
                                          </p:val>
                                        </p:tav>
                                        <p:tav tm="100000">
                                          <p:val>
                                            <p:strVal val="#ppt_h"/>
                                          </p:val>
                                        </p:tav>
                                      </p:tavLst>
                                    </p:anim>
                                  </p:childTnLst>
                                </p:cTn>
                              </p:par>
                            </p:childTnLst>
                          </p:cTn>
                        </p:par>
                        <p:par>
                          <p:cTn id="17" fill="hold">
                            <p:stCondLst>
                              <p:cond delay="2000"/>
                            </p:stCondLst>
                            <p:childTnLst>
                              <p:par>
                                <p:cTn id="18" presetID="26" presetClass="emph" presetSubtype="0" fill="hold" nodeType="afterEffect">
                                  <p:stCondLst>
                                    <p:cond delay="0"/>
                                  </p:stCondLst>
                                  <p:childTnLst>
                                    <p:animEffect transition="out" filter="fade">
                                      <p:cBhvr>
                                        <p:cTn id="19" dur="2000" tmFilter="0, 0; .2, .5; .8, .5; 1, 0"/>
                                        <p:tgtEl>
                                          <p:spTgt spid="32"/>
                                        </p:tgtEl>
                                      </p:cBhvr>
                                    </p:animEffect>
                                    <p:animScale>
                                      <p:cBhvr>
                                        <p:cTn id="20" dur="1000" autoRev="1" fill="hold"/>
                                        <p:tgtEl>
                                          <p:spTgt spid="32"/>
                                        </p:tgtEl>
                                      </p:cBhvr>
                                      <p:by x="105000" y="105000"/>
                                    </p:animScale>
                                  </p:childTnLst>
                                </p:cTn>
                              </p:par>
                              <p:par>
                                <p:cTn id="21" presetID="27" presetClass="emph" presetSubtype="0" fill="remove" grpId="1" nodeType="withEffect">
                                  <p:stCondLst>
                                    <p:cond delay="0"/>
                                  </p:stCondLst>
                                  <p:childTnLst>
                                    <p:animClr clrSpc="rgb" dir="cw">
                                      <p:cBhvr override="childStyle">
                                        <p:cTn id="22" dur="1000" autoRev="1" fill="remove"/>
                                        <p:tgtEl>
                                          <p:spTgt spid="9"/>
                                        </p:tgtEl>
                                        <p:attrNameLst>
                                          <p:attrName>style.color</p:attrName>
                                        </p:attrNameLst>
                                      </p:cBhvr>
                                      <p:to>
                                        <a:schemeClr val="bg1"/>
                                      </p:to>
                                    </p:animClr>
                                    <p:animClr clrSpc="rgb" dir="cw">
                                      <p:cBhvr>
                                        <p:cTn id="23" dur="1000" autoRev="1" fill="remove"/>
                                        <p:tgtEl>
                                          <p:spTgt spid="9"/>
                                        </p:tgtEl>
                                        <p:attrNameLst>
                                          <p:attrName>fillcolor</p:attrName>
                                        </p:attrNameLst>
                                      </p:cBhvr>
                                      <p:to>
                                        <a:schemeClr val="bg1"/>
                                      </p:to>
                                    </p:animClr>
                                    <p:set>
                                      <p:cBhvr>
                                        <p:cTn id="24" dur="1000" autoRev="1" fill="remove"/>
                                        <p:tgtEl>
                                          <p:spTgt spid="9"/>
                                        </p:tgtEl>
                                        <p:attrNameLst>
                                          <p:attrName>fill.type</p:attrName>
                                        </p:attrNameLst>
                                      </p:cBhvr>
                                      <p:to>
                                        <p:strVal val="solid"/>
                                      </p:to>
                                    </p:set>
                                    <p:set>
                                      <p:cBhvr>
                                        <p:cTn id="25" dur="1000" autoRev="1" fill="remove"/>
                                        <p:tgtEl>
                                          <p:spTgt spid="9"/>
                                        </p:tgtEl>
                                        <p:attrNameLst>
                                          <p:attrName>fill.on</p:attrName>
                                        </p:attrNameLst>
                                      </p:cBhvr>
                                      <p:to>
                                        <p:strVal val="true"/>
                                      </p:to>
                                    </p:set>
                                  </p:childTnLst>
                                </p:cTn>
                              </p:par>
                            </p:childTnLst>
                          </p:cTn>
                        </p:par>
                        <p:par>
                          <p:cTn id="26" fill="hold">
                            <p:stCondLst>
                              <p:cond delay="4000"/>
                            </p:stCondLst>
                            <p:childTnLst>
                              <p:par>
                                <p:cTn id="27" presetID="26" presetClass="emph" presetSubtype="0" fill="hold" nodeType="afterEffect">
                                  <p:stCondLst>
                                    <p:cond delay="0"/>
                                  </p:stCondLst>
                                  <p:childTnLst>
                                    <p:animEffect transition="out" filter="fade">
                                      <p:cBhvr>
                                        <p:cTn id="28" dur="2000" tmFilter="0, 0; .2, .5; .8, .5; 1, 0"/>
                                        <p:tgtEl>
                                          <p:spTgt spid="35"/>
                                        </p:tgtEl>
                                      </p:cBhvr>
                                    </p:animEffect>
                                    <p:animScale>
                                      <p:cBhvr>
                                        <p:cTn id="29" dur="1000" autoRev="1" fill="hold"/>
                                        <p:tgtEl>
                                          <p:spTgt spid="35"/>
                                        </p:tgtEl>
                                      </p:cBhvr>
                                      <p:by x="105000" y="105000"/>
                                    </p:animScale>
                                  </p:childTnLst>
                                </p:cTn>
                              </p:par>
                              <p:par>
                                <p:cTn id="30" presetID="27" presetClass="emph" presetSubtype="0" fill="remove" grpId="1" nodeType="withEffect">
                                  <p:stCondLst>
                                    <p:cond delay="0"/>
                                  </p:stCondLst>
                                  <p:childTnLst>
                                    <p:animClr clrSpc="rgb" dir="cw">
                                      <p:cBhvr override="childStyle">
                                        <p:cTn id="31" dur="1000" autoRev="1" fill="remove"/>
                                        <p:tgtEl>
                                          <p:spTgt spid="10"/>
                                        </p:tgtEl>
                                        <p:attrNameLst>
                                          <p:attrName>style.color</p:attrName>
                                        </p:attrNameLst>
                                      </p:cBhvr>
                                      <p:to>
                                        <a:schemeClr val="bg1"/>
                                      </p:to>
                                    </p:animClr>
                                    <p:animClr clrSpc="rgb" dir="cw">
                                      <p:cBhvr>
                                        <p:cTn id="32" dur="1000" autoRev="1" fill="remove"/>
                                        <p:tgtEl>
                                          <p:spTgt spid="10"/>
                                        </p:tgtEl>
                                        <p:attrNameLst>
                                          <p:attrName>fillcolor</p:attrName>
                                        </p:attrNameLst>
                                      </p:cBhvr>
                                      <p:to>
                                        <a:schemeClr val="bg1"/>
                                      </p:to>
                                    </p:animClr>
                                    <p:set>
                                      <p:cBhvr>
                                        <p:cTn id="33" dur="1000" autoRev="1" fill="remove"/>
                                        <p:tgtEl>
                                          <p:spTgt spid="10"/>
                                        </p:tgtEl>
                                        <p:attrNameLst>
                                          <p:attrName>fill.type</p:attrName>
                                        </p:attrNameLst>
                                      </p:cBhvr>
                                      <p:to>
                                        <p:strVal val="solid"/>
                                      </p:to>
                                    </p:set>
                                    <p:set>
                                      <p:cBhvr>
                                        <p:cTn id="34" dur="1000" autoRev="1" fill="remove"/>
                                        <p:tgtEl>
                                          <p:spTgt spid="10"/>
                                        </p:tgtEl>
                                        <p:attrNameLst>
                                          <p:attrName>fill.on</p:attrName>
                                        </p:attrNameLst>
                                      </p:cBhvr>
                                      <p:to>
                                        <p:strVal val="true"/>
                                      </p:to>
                                    </p:set>
                                  </p:childTnLst>
                                </p:cTn>
                              </p:par>
                            </p:childTnLst>
                          </p:cTn>
                        </p:par>
                        <p:par>
                          <p:cTn id="35" fill="hold">
                            <p:stCondLst>
                              <p:cond delay="6000"/>
                            </p:stCondLst>
                            <p:childTnLst>
                              <p:par>
                                <p:cTn id="36" presetID="23" presetClass="entr" presetSubtype="16" fill="hold" grpId="0" nodeType="afterEffect">
                                  <p:stCondLst>
                                    <p:cond delay="0"/>
                                  </p:stCondLst>
                                  <p:childTnLst>
                                    <p:set>
                                      <p:cBhvr>
                                        <p:cTn id="37" dur="1" fill="hold">
                                          <p:stCondLst>
                                            <p:cond delay="0"/>
                                          </p:stCondLst>
                                        </p:cTn>
                                        <p:tgtEl>
                                          <p:spTgt spid="45"/>
                                        </p:tgtEl>
                                        <p:attrNameLst>
                                          <p:attrName>style.visibility</p:attrName>
                                        </p:attrNameLst>
                                      </p:cBhvr>
                                      <p:to>
                                        <p:strVal val="visible"/>
                                      </p:to>
                                    </p:set>
                                    <p:anim calcmode="lin" valueType="num">
                                      <p:cBhvr>
                                        <p:cTn id="38" dur="2000" fill="hold"/>
                                        <p:tgtEl>
                                          <p:spTgt spid="45"/>
                                        </p:tgtEl>
                                        <p:attrNameLst>
                                          <p:attrName>ppt_w</p:attrName>
                                        </p:attrNameLst>
                                      </p:cBhvr>
                                      <p:tavLst>
                                        <p:tav tm="0">
                                          <p:val>
                                            <p:fltVal val="0"/>
                                          </p:val>
                                        </p:tav>
                                        <p:tav tm="100000">
                                          <p:val>
                                            <p:strVal val="#ppt_w"/>
                                          </p:val>
                                        </p:tav>
                                      </p:tavLst>
                                    </p:anim>
                                    <p:anim calcmode="lin" valueType="num">
                                      <p:cBhvr>
                                        <p:cTn id="39" dur="2000" fill="hold"/>
                                        <p:tgtEl>
                                          <p:spTgt spid="45"/>
                                        </p:tgtEl>
                                        <p:attrNameLst>
                                          <p:attrName>ppt_h</p:attrName>
                                        </p:attrNameLst>
                                      </p:cBhvr>
                                      <p:tavLst>
                                        <p:tav tm="0">
                                          <p:val>
                                            <p:fltVal val="0"/>
                                          </p:val>
                                        </p:tav>
                                        <p:tav tm="100000">
                                          <p:val>
                                            <p:strVal val="#ppt_h"/>
                                          </p:val>
                                        </p:tav>
                                      </p:tavLst>
                                    </p:anim>
                                  </p:childTnLst>
                                </p:cTn>
                              </p:par>
                              <p:par>
                                <p:cTn id="40" presetID="23" presetClass="entr" presetSubtype="16"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 calcmode="lin" valueType="num">
                                      <p:cBhvr>
                                        <p:cTn id="42" dur="2000" fill="hold"/>
                                        <p:tgtEl>
                                          <p:spTgt spid="43"/>
                                        </p:tgtEl>
                                        <p:attrNameLst>
                                          <p:attrName>ppt_w</p:attrName>
                                        </p:attrNameLst>
                                      </p:cBhvr>
                                      <p:tavLst>
                                        <p:tav tm="0">
                                          <p:val>
                                            <p:fltVal val="0"/>
                                          </p:val>
                                        </p:tav>
                                        <p:tav tm="100000">
                                          <p:val>
                                            <p:strVal val="#ppt_w"/>
                                          </p:val>
                                        </p:tav>
                                      </p:tavLst>
                                    </p:anim>
                                    <p:anim calcmode="lin" valueType="num">
                                      <p:cBhvr>
                                        <p:cTn id="43" dur="2000" fill="hold"/>
                                        <p:tgtEl>
                                          <p:spTgt spid="43"/>
                                        </p:tgtEl>
                                        <p:attrNameLst>
                                          <p:attrName>ppt_h</p:attrName>
                                        </p:attrNameLst>
                                      </p:cBhvr>
                                      <p:tavLst>
                                        <p:tav tm="0">
                                          <p:val>
                                            <p:fltVal val="0"/>
                                          </p:val>
                                        </p:tav>
                                        <p:tav tm="100000">
                                          <p:val>
                                            <p:strVal val="#ppt_h"/>
                                          </p:val>
                                        </p:tav>
                                      </p:tavLst>
                                    </p:anim>
                                  </p:childTnLst>
                                </p:cTn>
                              </p:par>
                              <p:par>
                                <p:cTn id="44" presetID="23" presetClass="entr" presetSubtype="16"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 calcmode="lin" valueType="num">
                                      <p:cBhvr>
                                        <p:cTn id="46" dur="2000" fill="hold"/>
                                        <p:tgtEl>
                                          <p:spTgt spid="40"/>
                                        </p:tgtEl>
                                        <p:attrNameLst>
                                          <p:attrName>ppt_w</p:attrName>
                                        </p:attrNameLst>
                                      </p:cBhvr>
                                      <p:tavLst>
                                        <p:tav tm="0">
                                          <p:val>
                                            <p:fltVal val="0"/>
                                          </p:val>
                                        </p:tav>
                                        <p:tav tm="100000">
                                          <p:val>
                                            <p:strVal val="#ppt_w"/>
                                          </p:val>
                                        </p:tav>
                                      </p:tavLst>
                                    </p:anim>
                                    <p:anim calcmode="lin" valueType="num">
                                      <p:cBhvr>
                                        <p:cTn id="47" dur="2000" fill="hold"/>
                                        <p:tgtEl>
                                          <p:spTgt spid="40"/>
                                        </p:tgtEl>
                                        <p:attrNameLst>
                                          <p:attrName>ppt_h</p:attrName>
                                        </p:attrNameLst>
                                      </p:cBhvr>
                                      <p:tavLst>
                                        <p:tav tm="0">
                                          <p:val>
                                            <p:fltVal val="0"/>
                                          </p:val>
                                        </p:tav>
                                        <p:tav tm="100000">
                                          <p:val>
                                            <p:strVal val="#ppt_h"/>
                                          </p:val>
                                        </p:tav>
                                      </p:tavLst>
                                    </p:anim>
                                  </p:childTnLst>
                                </p:cTn>
                              </p:par>
                              <p:par>
                                <p:cTn id="48" presetID="23" presetClass="entr" presetSubtype="16" fill="hold" grpId="0" nodeType="withEffect">
                                  <p:stCondLst>
                                    <p:cond delay="0"/>
                                  </p:stCondLst>
                                  <p:childTnLst>
                                    <p:set>
                                      <p:cBhvr>
                                        <p:cTn id="49" dur="1" fill="hold">
                                          <p:stCondLst>
                                            <p:cond delay="0"/>
                                          </p:stCondLst>
                                        </p:cTn>
                                        <p:tgtEl>
                                          <p:spTgt spid="41"/>
                                        </p:tgtEl>
                                        <p:attrNameLst>
                                          <p:attrName>style.visibility</p:attrName>
                                        </p:attrNameLst>
                                      </p:cBhvr>
                                      <p:to>
                                        <p:strVal val="visible"/>
                                      </p:to>
                                    </p:set>
                                    <p:anim calcmode="lin" valueType="num">
                                      <p:cBhvr>
                                        <p:cTn id="50" dur="2000" fill="hold"/>
                                        <p:tgtEl>
                                          <p:spTgt spid="41"/>
                                        </p:tgtEl>
                                        <p:attrNameLst>
                                          <p:attrName>ppt_w</p:attrName>
                                        </p:attrNameLst>
                                      </p:cBhvr>
                                      <p:tavLst>
                                        <p:tav tm="0">
                                          <p:val>
                                            <p:fltVal val="0"/>
                                          </p:val>
                                        </p:tav>
                                        <p:tav tm="100000">
                                          <p:val>
                                            <p:strVal val="#ppt_w"/>
                                          </p:val>
                                        </p:tav>
                                      </p:tavLst>
                                    </p:anim>
                                    <p:anim calcmode="lin" valueType="num">
                                      <p:cBhvr>
                                        <p:cTn id="51" dur="2000" fill="hold"/>
                                        <p:tgtEl>
                                          <p:spTgt spid="41"/>
                                        </p:tgtEl>
                                        <p:attrNameLst>
                                          <p:attrName>ppt_h</p:attrName>
                                        </p:attrNameLst>
                                      </p:cBhvr>
                                      <p:tavLst>
                                        <p:tav tm="0">
                                          <p:val>
                                            <p:fltVal val="0"/>
                                          </p:val>
                                        </p:tav>
                                        <p:tav tm="100000">
                                          <p:val>
                                            <p:strVal val="#ppt_h"/>
                                          </p:val>
                                        </p:tav>
                                      </p:tavLst>
                                    </p:anim>
                                  </p:childTnLst>
                                </p:cTn>
                              </p:par>
                              <p:par>
                                <p:cTn id="52" presetID="23" presetClass="entr" presetSubtype="16" fill="hold" grpId="0" nodeType="withEffect">
                                  <p:stCondLst>
                                    <p:cond delay="0"/>
                                  </p:stCondLst>
                                  <p:childTnLst>
                                    <p:set>
                                      <p:cBhvr>
                                        <p:cTn id="53" dur="1" fill="hold">
                                          <p:stCondLst>
                                            <p:cond delay="0"/>
                                          </p:stCondLst>
                                        </p:cTn>
                                        <p:tgtEl>
                                          <p:spTgt spid="38"/>
                                        </p:tgtEl>
                                        <p:attrNameLst>
                                          <p:attrName>style.visibility</p:attrName>
                                        </p:attrNameLst>
                                      </p:cBhvr>
                                      <p:to>
                                        <p:strVal val="visible"/>
                                      </p:to>
                                    </p:set>
                                    <p:anim calcmode="lin" valueType="num">
                                      <p:cBhvr>
                                        <p:cTn id="54" dur="2000" fill="hold"/>
                                        <p:tgtEl>
                                          <p:spTgt spid="38"/>
                                        </p:tgtEl>
                                        <p:attrNameLst>
                                          <p:attrName>ppt_w</p:attrName>
                                        </p:attrNameLst>
                                      </p:cBhvr>
                                      <p:tavLst>
                                        <p:tav tm="0">
                                          <p:val>
                                            <p:fltVal val="0"/>
                                          </p:val>
                                        </p:tav>
                                        <p:tav tm="100000">
                                          <p:val>
                                            <p:strVal val="#ppt_w"/>
                                          </p:val>
                                        </p:tav>
                                      </p:tavLst>
                                    </p:anim>
                                    <p:anim calcmode="lin" valueType="num">
                                      <p:cBhvr>
                                        <p:cTn id="55" dur="2000" fill="hold"/>
                                        <p:tgtEl>
                                          <p:spTgt spid="38"/>
                                        </p:tgtEl>
                                        <p:attrNameLst>
                                          <p:attrName>ppt_h</p:attrName>
                                        </p:attrNameLst>
                                      </p:cBhvr>
                                      <p:tavLst>
                                        <p:tav tm="0">
                                          <p:val>
                                            <p:fltVal val="0"/>
                                          </p:val>
                                        </p:tav>
                                        <p:tav tm="100000">
                                          <p:val>
                                            <p:strVal val="#ppt_h"/>
                                          </p:val>
                                        </p:tav>
                                      </p:tavLst>
                                    </p:anim>
                                  </p:childTnLst>
                                </p:cTn>
                              </p:par>
                              <p:par>
                                <p:cTn id="56" presetID="23" presetClass="entr" presetSubtype="16"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p:cTn id="58" dur="2000" fill="hold"/>
                                        <p:tgtEl>
                                          <p:spTgt spid="37"/>
                                        </p:tgtEl>
                                        <p:attrNameLst>
                                          <p:attrName>ppt_w</p:attrName>
                                        </p:attrNameLst>
                                      </p:cBhvr>
                                      <p:tavLst>
                                        <p:tav tm="0">
                                          <p:val>
                                            <p:fltVal val="0"/>
                                          </p:val>
                                        </p:tav>
                                        <p:tav tm="100000">
                                          <p:val>
                                            <p:strVal val="#ppt_w"/>
                                          </p:val>
                                        </p:tav>
                                      </p:tavLst>
                                    </p:anim>
                                    <p:anim calcmode="lin" valueType="num">
                                      <p:cBhvr>
                                        <p:cTn id="59" dur="2000" fill="hold"/>
                                        <p:tgtEl>
                                          <p:spTgt spid="37"/>
                                        </p:tgtEl>
                                        <p:attrNameLst>
                                          <p:attrName>ppt_h</p:attrName>
                                        </p:attrNameLst>
                                      </p:cBhvr>
                                      <p:tavLst>
                                        <p:tav tm="0">
                                          <p:val>
                                            <p:fltVal val="0"/>
                                          </p:val>
                                        </p:tav>
                                        <p:tav tm="100000">
                                          <p:val>
                                            <p:strVal val="#ppt_h"/>
                                          </p:val>
                                        </p:tav>
                                      </p:tavLst>
                                    </p:anim>
                                  </p:childTnLst>
                                </p:cTn>
                              </p:par>
                            </p:childTnLst>
                          </p:cTn>
                        </p:par>
                        <p:par>
                          <p:cTn id="60" fill="hold">
                            <p:stCondLst>
                              <p:cond delay="8000"/>
                            </p:stCondLst>
                            <p:childTnLst>
                              <p:par>
                                <p:cTn id="61" presetID="23" presetClass="entr" presetSubtype="16" fill="hold" grpId="0" nodeType="afterEffect">
                                  <p:stCondLst>
                                    <p:cond delay="0"/>
                                  </p:stCondLst>
                                  <p:childTnLst>
                                    <p:set>
                                      <p:cBhvr>
                                        <p:cTn id="62" dur="1" fill="hold">
                                          <p:stCondLst>
                                            <p:cond delay="0"/>
                                          </p:stCondLst>
                                        </p:cTn>
                                        <p:tgtEl>
                                          <p:spTgt spid="47"/>
                                        </p:tgtEl>
                                        <p:attrNameLst>
                                          <p:attrName>style.visibility</p:attrName>
                                        </p:attrNameLst>
                                      </p:cBhvr>
                                      <p:to>
                                        <p:strVal val="visible"/>
                                      </p:to>
                                    </p:set>
                                    <p:anim calcmode="lin" valueType="num">
                                      <p:cBhvr>
                                        <p:cTn id="63" dur="2000" fill="hold"/>
                                        <p:tgtEl>
                                          <p:spTgt spid="47"/>
                                        </p:tgtEl>
                                        <p:attrNameLst>
                                          <p:attrName>ppt_w</p:attrName>
                                        </p:attrNameLst>
                                      </p:cBhvr>
                                      <p:tavLst>
                                        <p:tav tm="0">
                                          <p:val>
                                            <p:fltVal val="0"/>
                                          </p:val>
                                        </p:tav>
                                        <p:tav tm="100000">
                                          <p:val>
                                            <p:strVal val="#ppt_w"/>
                                          </p:val>
                                        </p:tav>
                                      </p:tavLst>
                                    </p:anim>
                                    <p:anim calcmode="lin" valueType="num">
                                      <p:cBhvr>
                                        <p:cTn id="64" dur="2000" fill="hold"/>
                                        <p:tgtEl>
                                          <p:spTgt spid="47"/>
                                        </p:tgtEl>
                                        <p:attrNameLst>
                                          <p:attrName>ppt_h</p:attrName>
                                        </p:attrNameLst>
                                      </p:cBhvr>
                                      <p:tavLst>
                                        <p:tav tm="0">
                                          <p:val>
                                            <p:fltVal val="0"/>
                                          </p:val>
                                        </p:tav>
                                        <p:tav tm="100000">
                                          <p:val>
                                            <p:strVal val="#ppt_h"/>
                                          </p:val>
                                        </p:tav>
                                      </p:tavLst>
                                    </p:anim>
                                  </p:childTnLst>
                                </p:cTn>
                              </p:par>
                              <p:par>
                                <p:cTn id="65" presetID="23" presetClass="entr" presetSubtype="16" fill="hold" grpId="0" nodeType="withEffect">
                                  <p:stCondLst>
                                    <p:cond delay="0"/>
                                  </p:stCondLst>
                                  <p:childTnLst>
                                    <p:set>
                                      <p:cBhvr>
                                        <p:cTn id="66" dur="1" fill="hold">
                                          <p:stCondLst>
                                            <p:cond delay="0"/>
                                          </p:stCondLst>
                                        </p:cTn>
                                        <p:tgtEl>
                                          <p:spTgt spid="49"/>
                                        </p:tgtEl>
                                        <p:attrNameLst>
                                          <p:attrName>style.visibility</p:attrName>
                                        </p:attrNameLst>
                                      </p:cBhvr>
                                      <p:to>
                                        <p:strVal val="visible"/>
                                      </p:to>
                                    </p:set>
                                    <p:anim calcmode="lin" valueType="num">
                                      <p:cBhvr>
                                        <p:cTn id="67" dur="2000" fill="hold"/>
                                        <p:tgtEl>
                                          <p:spTgt spid="49"/>
                                        </p:tgtEl>
                                        <p:attrNameLst>
                                          <p:attrName>ppt_w</p:attrName>
                                        </p:attrNameLst>
                                      </p:cBhvr>
                                      <p:tavLst>
                                        <p:tav tm="0">
                                          <p:val>
                                            <p:fltVal val="0"/>
                                          </p:val>
                                        </p:tav>
                                        <p:tav tm="100000">
                                          <p:val>
                                            <p:strVal val="#ppt_w"/>
                                          </p:val>
                                        </p:tav>
                                      </p:tavLst>
                                    </p:anim>
                                    <p:anim calcmode="lin" valueType="num">
                                      <p:cBhvr>
                                        <p:cTn id="68" dur="2000" fill="hold"/>
                                        <p:tgtEl>
                                          <p:spTgt spid="49"/>
                                        </p:tgtEl>
                                        <p:attrNameLst>
                                          <p:attrName>ppt_h</p:attrName>
                                        </p:attrNameLst>
                                      </p:cBhvr>
                                      <p:tavLst>
                                        <p:tav tm="0">
                                          <p:val>
                                            <p:fltVal val="0"/>
                                          </p:val>
                                        </p:tav>
                                        <p:tav tm="100000">
                                          <p:val>
                                            <p:strVal val="#ppt_h"/>
                                          </p:val>
                                        </p:tav>
                                      </p:tavLst>
                                    </p:anim>
                                  </p:childTnLst>
                                </p:cTn>
                              </p:par>
                              <p:par>
                                <p:cTn id="69" presetID="23" presetClass="entr" presetSubtype="16" fill="hold" grpId="0" nodeType="withEffect">
                                  <p:stCondLst>
                                    <p:cond delay="0"/>
                                  </p:stCondLst>
                                  <p:childTnLst>
                                    <p:set>
                                      <p:cBhvr>
                                        <p:cTn id="70" dur="1" fill="hold">
                                          <p:stCondLst>
                                            <p:cond delay="0"/>
                                          </p:stCondLst>
                                        </p:cTn>
                                        <p:tgtEl>
                                          <p:spTgt spid="51"/>
                                        </p:tgtEl>
                                        <p:attrNameLst>
                                          <p:attrName>style.visibility</p:attrName>
                                        </p:attrNameLst>
                                      </p:cBhvr>
                                      <p:to>
                                        <p:strVal val="visible"/>
                                      </p:to>
                                    </p:set>
                                    <p:anim calcmode="lin" valueType="num">
                                      <p:cBhvr>
                                        <p:cTn id="71" dur="2000" fill="hold"/>
                                        <p:tgtEl>
                                          <p:spTgt spid="51"/>
                                        </p:tgtEl>
                                        <p:attrNameLst>
                                          <p:attrName>ppt_w</p:attrName>
                                        </p:attrNameLst>
                                      </p:cBhvr>
                                      <p:tavLst>
                                        <p:tav tm="0">
                                          <p:val>
                                            <p:fltVal val="0"/>
                                          </p:val>
                                        </p:tav>
                                        <p:tav tm="100000">
                                          <p:val>
                                            <p:strVal val="#ppt_w"/>
                                          </p:val>
                                        </p:tav>
                                      </p:tavLst>
                                    </p:anim>
                                    <p:anim calcmode="lin" valueType="num">
                                      <p:cBhvr>
                                        <p:cTn id="72" dur="2000" fill="hold"/>
                                        <p:tgtEl>
                                          <p:spTgt spid="51"/>
                                        </p:tgtEl>
                                        <p:attrNameLst>
                                          <p:attrName>ppt_h</p:attrName>
                                        </p:attrNameLst>
                                      </p:cBhvr>
                                      <p:tavLst>
                                        <p:tav tm="0">
                                          <p:val>
                                            <p:fltVal val="0"/>
                                          </p:val>
                                        </p:tav>
                                        <p:tav tm="100000">
                                          <p:val>
                                            <p:strVal val="#ppt_h"/>
                                          </p:val>
                                        </p:tav>
                                      </p:tavLst>
                                    </p:anim>
                                  </p:childTnLst>
                                </p:cTn>
                              </p:par>
                            </p:childTnLst>
                          </p:cTn>
                        </p:par>
                        <p:par>
                          <p:cTn id="73" fill="hold">
                            <p:stCondLst>
                              <p:cond delay="10000"/>
                            </p:stCondLst>
                            <p:childTnLst>
                              <p:par>
                                <p:cTn id="74" presetID="26" presetClass="emph" presetSubtype="0" fill="hold" nodeType="afterEffect">
                                  <p:stCondLst>
                                    <p:cond delay="0"/>
                                  </p:stCondLst>
                                  <p:childTnLst>
                                    <p:animEffect transition="out" filter="fade">
                                      <p:cBhvr>
                                        <p:cTn id="75" dur="2000" tmFilter="0, 0; .2, .5; .8, .5; 1, 0"/>
                                        <p:tgtEl>
                                          <p:spTgt spid="32"/>
                                        </p:tgtEl>
                                      </p:cBhvr>
                                    </p:animEffect>
                                    <p:animScale>
                                      <p:cBhvr>
                                        <p:cTn id="76" dur="1000" autoRev="1" fill="hold"/>
                                        <p:tgtEl>
                                          <p:spTgt spid="32"/>
                                        </p:tgtEl>
                                      </p:cBhvr>
                                      <p:by x="105000" y="105000"/>
                                    </p:animScale>
                                  </p:childTnLst>
                                </p:cTn>
                              </p:par>
                              <p:par>
                                <p:cTn id="77" presetID="26" presetClass="emph" presetSubtype="0" fill="hold" grpId="0" nodeType="withEffect">
                                  <p:stCondLst>
                                    <p:cond delay="0"/>
                                  </p:stCondLst>
                                  <p:childTnLst>
                                    <p:animEffect transition="out" filter="fade">
                                      <p:cBhvr>
                                        <p:cTn id="78" dur="2000" tmFilter="0, 0; .2, .5; .8, .5; 1, 0"/>
                                        <p:tgtEl>
                                          <p:spTgt spid="9"/>
                                        </p:tgtEl>
                                      </p:cBhvr>
                                    </p:animEffect>
                                    <p:animScale>
                                      <p:cBhvr>
                                        <p:cTn id="79" dur="1000" autoRev="1" fill="hold"/>
                                        <p:tgtEl>
                                          <p:spTgt spid="9"/>
                                        </p:tgtEl>
                                      </p:cBhvr>
                                      <p:by x="105000" y="105000"/>
                                    </p:animScale>
                                  </p:childTnLst>
                                </p:cTn>
                              </p:par>
                            </p:childTnLst>
                          </p:cTn>
                        </p:par>
                        <p:par>
                          <p:cTn id="80" fill="hold">
                            <p:stCondLst>
                              <p:cond delay="12000"/>
                            </p:stCondLst>
                            <p:childTnLst>
                              <p:par>
                                <p:cTn id="81" presetID="26" presetClass="emph" presetSubtype="0" fill="hold" grpId="0" nodeType="afterEffect">
                                  <p:stCondLst>
                                    <p:cond delay="0"/>
                                  </p:stCondLst>
                                  <p:childTnLst>
                                    <p:animEffect transition="out" filter="fade">
                                      <p:cBhvr>
                                        <p:cTn id="82" dur="2000" tmFilter="0, 0; .2, .5; .8, .5; 1, 0"/>
                                        <p:tgtEl>
                                          <p:spTgt spid="10"/>
                                        </p:tgtEl>
                                      </p:cBhvr>
                                    </p:animEffect>
                                    <p:animScale>
                                      <p:cBhvr>
                                        <p:cTn id="83" dur="1000" autoRev="1" fill="hold"/>
                                        <p:tgtEl>
                                          <p:spTgt spid="10"/>
                                        </p:tgtEl>
                                      </p:cBhvr>
                                      <p:by x="105000" y="105000"/>
                                    </p:animScale>
                                  </p:childTnLst>
                                </p:cTn>
                              </p:par>
                              <p:par>
                                <p:cTn id="84" presetID="26" presetClass="emph" presetSubtype="0" fill="hold" nodeType="withEffect">
                                  <p:stCondLst>
                                    <p:cond delay="0"/>
                                  </p:stCondLst>
                                  <p:childTnLst>
                                    <p:animEffect transition="out" filter="fade">
                                      <p:cBhvr>
                                        <p:cTn id="85" dur="2000" tmFilter="0, 0; .2, .5; .8, .5; 1, 0"/>
                                        <p:tgtEl>
                                          <p:spTgt spid="35"/>
                                        </p:tgtEl>
                                      </p:cBhvr>
                                    </p:animEffect>
                                    <p:animScale>
                                      <p:cBhvr>
                                        <p:cTn id="86" dur="1000" autoRev="1" fill="hold"/>
                                        <p:tgtEl>
                                          <p:spTgt spid="35"/>
                                        </p:tgtEl>
                                      </p:cBhvr>
                                      <p:by x="105000" y="105000"/>
                                    </p:animScale>
                                  </p:childTnLst>
                                </p:cTn>
                              </p:par>
                            </p:childTnLst>
                          </p:cTn>
                        </p:par>
                        <p:par>
                          <p:cTn id="87" fill="hold">
                            <p:stCondLst>
                              <p:cond delay="14000"/>
                            </p:stCondLst>
                            <p:childTnLst>
                              <p:par>
                                <p:cTn id="88" presetID="27" presetClass="emph" presetSubtype="0" fill="remove" grpId="0" nodeType="afterEffect">
                                  <p:stCondLst>
                                    <p:cond delay="0"/>
                                  </p:stCondLst>
                                  <p:childTnLst>
                                    <p:animClr clrSpc="rgb" dir="cw">
                                      <p:cBhvr override="childStyle">
                                        <p:cTn id="89" dur="1000" autoRev="1" fill="remove"/>
                                        <p:tgtEl>
                                          <p:spTgt spid="17"/>
                                        </p:tgtEl>
                                        <p:attrNameLst>
                                          <p:attrName>style.color</p:attrName>
                                        </p:attrNameLst>
                                      </p:cBhvr>
                                      <p:to>
                                        <a:schemeClr val="bg1"/>
                                      </p:to>
                                    </p:animClr>
                                    <p:animClr clrSpc="rgb" dir="cw">
                                      <p:cBhvr>
                                        <p:cTn id="90" dur="1000" autoRev="1" fill="remove"/>
                                        <p:tgtEl>
                                          <p:spTgt spid="17"/>
                                        </p:tgtEl>
                                        <p:attrNameLst>
                                          <p:attrName>fillcolor</p:attrName>
                                        </p:attrNameLst>
                                      </p:cBhvr>
                                      <p:to>
                                        <a:schemeClr val="bg1"/>
                                      </p:to>
                                    </p:animClr>
                                    <p:set>
                                      <p:cBhvr>
                                        <p:cTn id="91" dur="1000" autoRev="1" fill="remove"/>
                                        <p:tgtEl>
                                          <p:spTgt spid="17"/>
                                        </p:tgtEl>
                                        <p:attrNameLst>
                                          <p:attrName>fill.type</p:attrName>
                                        </p:attrNameLst>
                                      </p:cBhvr>
                                      <p:to>
                                        <p:strVal val="solid"/>
                                      </p:to>
                                    </p:set>
                                    <p:set>
                                      <p:cBhvr>
                                        <p:cTn id="92" dur="1000" autoRev="1" fill="remove"/>
                                        <p:tgtEl>
                                          <p:spTgt spid="17"/>
                                        </p:tgtEl>
                                        <p:attrNameLst>
                                          <p:attrName>fill.on</p:attrName>
                                        </p:attrNameLst>
                                      </p:cBhvr>
                                      <p:to>
                                        <p:strVal val="true"/>
                                      </p:to>
                                    </p:set>
                                  </p:childTnLst>
                                </p:cTn>
                              </p:par>
                              <p:par>
                                <p:cTn id="93" presetID="23" presetClass="entr" presetSubtype="16"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 calcmode="lin" valueType="num">
                                      <p:cBhvr>
                                        <p:cTn id="95" dur="2000" fill="hold"/>
                                        <p:tgtEl>
                                          <p:spTgt spid="55"/>
                                        </p:tgtEl>
                                        <p:attrNameLst>
                                          <p:attrName>ppt_w</p:attrName>
                                        </p:attrNameLst>
                                      </p:cBhvr>
                                      <p:tavLst>
                                        <p:tav tm="0">
                                          <p:val>
                                            <p:fltVal val="0"/>
                                          </p:val>
                                        </p:tav>
                                        <p:tav tm="100000">
                                          <p:val>
                                            <p:strVal val="#ppt_w"/>
                                          </p:val>
                                        </p:tav>
                                      </p:tavLst>
                                    </p:anim>
                                    <p:anim calcmode="lin" valueType="num">
                                      <p:cBhvr>
                                        <p:cTn id="96" dur="2000" fill="hold"/>
                                        <p:tgtEl>
                                          <p:spTgt spid="55"/>
                                        </p:tgtEl>
                                        <p:attrNameLst>
                                          <p:attrName>ppt_h</p:attrName>
                                        </p:attrNameLst>
                                      </p:cBhvr>
                                      <p:tavLst>
                                        <p:tav tm="0">
                                          <p:val>
                                            <p:fltVal val="0"/>
                                          </p:val>
                                        </p:tav>
                                        <p:tav tm="100000">
                                          <p:val>
                                            <p:strVal val="#ppt_h"/>
                                          </p:val>
                                        </p:tav>
                                      </p:tavLst>
                                    </p:anim>
                                  </p:childTnLst>
                                </p:cTn>
                              </p:par>
                              <p:par>
                                <p:cTn id="97" presetID="23" presetClass="entr" presetSubtype="16" fill="hold" grpId="0" nodeType="withEffect">
                                  <p:stCondLst>
                                    <p:cond delay="0"/>
                                  </p:stCondLst>
                                  <p:childTnLst>
                                    <p:set>
                                      <p:cBhvr>
                                        <p:cTn id="98" dur="1" fill="hold">
                                          <p:stCondLst>
                                            <p:cond delay="0"/>
                                          </p:stCondLst>
                                        </p:cTn>
                                        <p:tgtEl>
                                          <p:spTgt spid="53"/>
                                        </p:tgtEl>
                                        <p:attrNameLst>
                                          <p:attrName>style.visibility</p:attrName>
                                        </p:attrNameLst>
                                      </p:cBhvr>
                                      <p:to>
                                        <p:strVal val="visible"/>
                                      </p:to>
                                    </p:set>
                                    <p:anim calcmode="lin" valueType="num">
                                      <p:cBhvr>
                                        <p:cTn id="99" dur="2000" fill="hold"/>
                                        <p:tgtEl>
                                          <p:spTgt spid="53"/>
                                        </p:tgtEl>
                                        <p:attrNameLst>
                                          <p:attrName>ppt_w</p:attrName>
                                        </p:attrNameLst>
                                      </p:cBhvr>
                                      <p:tavLst>
                                        <p:tav tm="0">
                                          <p:val>
                                            <p:fltVal val="0"/>
                                          </p:val>
                                        </p:tav>
                                        <p:tav tm="100000">
                                          <p:val>
                                            <p:strVal val="#ppt_w"/>
                                          </p:val>
                                        </p:tav>
                                      </p:tavLst>
                                    </p:anim>
                                    <p:anim calcmode="lin" valueType="num">
                                      <p:cBhvr>
                                        <p:cTn id="100" dur="2000" fill="hold"/>
                                        <p:tgtEl>
                                          <p:spTgt spid="53"/>
                                        </p:tgtEl>
                                        <p:attrNameLst>
                                          <p:attrName>ppt_h</p:attrName>
                                        </p:attrNameLst>
                                      </p:cBhvr>
                                      <p:tavLst>
                                        <p:tav tm="0">
                                          <p:val>
                                            <p:fltVal val="0"/>
                                          </p:val>
                                        </p:tav>
                                        <p:tav tm="100000">
                                          <p:val>
                                            <p:strVal val="#ppt_h"/>
                                          </p:val>
                                        </p:tav>
                                      </p:tavLst>
                                    </p:anim>
                                  </p:childTnLst>
                                </p:cTn>
                              </p:par>
                              <p:par>
                                <p:cTn id="101" presetID="23" presetClass="entr" presetSubtype="16" fill="hold" grpId="0" nodeType="withEffect">
                                  <p:stCondLst>
                                    <p:cond delay="0"/>
                                  </p:stCondLst>
                                  <p:childTnLst>
                                    <p:set>
                                      <p:cBhvr>
                                        <p:cTn id="102" dur="1" fill="hold">
                                          <p:stCondLst>
                                            <p:cond delay="0"/>
                                          </p:stCondLst>
                                        </p:cTn>
                                        <p:tgtEl>
                                          <p:spTgt spid="59"/>
                                        </p:tgtEl>
                                        <p:attrNameLst>
                                          <p:attrName>style.visibility</p:attrName>
                                        </p:attrNameLst>
                                      </p:cBhvr>
                                      <p:to>
                                        <p:strVal val="visible"/>
                                      </p:to>
                                    </p:set>
                                    <p:anim calcmode="lin" valueType="num">
                                      <p:cBhvr>
                                        <p:cTn id="103" dur="2000" fill="hold"/>
                                        <p:tgtEl>
                                          <p:spTgt spid="59"/>
                                        </p:tgtEl>
                                        <p:attrNameLst>
                                          <p:attrName>ppt_w</p:attrName>
                                        </p:attrNameLst>
                                      </p:cBhvr>
                                      <p:tavLst>
                                        <p:tav tm="0">
                                          <p:val>
                                            <p:fltVal val="0"/>
                                          </p:val>
                                        </p:tav>
                                        <p:tav tm="100000">
                                          <p:val>
                                            <p:strVal val="#ppt_w"/>
                                          </p:val>
                                        </p:tav>
                                      </p:tavLst>
                                    </p:anim>
                                    <p:anim calcmode="lin" valueType="num">
                                      <p:cBhvr>
                                        <p:cTn id="104" dur="2000" fill="hold"/>
                                        <p:tgtEl>
                                          <p:spTgt spid="59"/>
                                        </p:tgtEl>
                                        <p:attrNameLst>
                                          <p:attrName>ppt_h</p:attrName>
                                        </p:attrNameLst>
                                      </p:cBhvr>
                                      <p:tavLst>
                                        <p:tav tm="0">
                                          <p:val>
                                            <p:fltVal val="0"/>
                                          </p:val>
                                        </p:tav>
                                        <p:tav tm="100000">
                                          <p:val>
                                            <p:strVal val="#ppt_h"/>
                                          </p:val>
                                        </p:tav>
                                      </p:tavLst>
                                    </p:anim>
                                  </p:childTnLst>
                                </p:cTn>
                              </p:par>
                              <p:par>
                                <p:cTn id="105" presetID="23" presetClass="entr" presetSubtype="16" fill="hold" grpId="0" nodeType="withEffect">
                                  <p:stCondLst>
                                    <p:cond delay="0"/>
                                  </p:stCondLst>
                                  <p:childTnLst>
                                    <p:set>
                                      <p:cBhvr>
                                        <p:cTn id="106" dur="1" fill="hold">
                                          <p:stCondLst>
                                            <p:cond delay="0"/>
                                          </p:stCondLst>
                                        </p:cTn>
                                        <p:tgtEl>
                                          <p:spTgt spid="58"/>
                                        </p:tgtEl>
                                        <p:attrNameLst>
                                          <p:attrName>style.visibility</p:attrName>
                                        </p:attrNameLst>
                                      </p:cBhvr>
                                      <p:to>
                                        <p:strVal val="visible"/>
                                      </p:to>
                                    </p:set>
                                    <p:anim calcmode="lin" valueType="num">
                                      <p:cBhvr>
                                        <p:cTn id="107" dur="2000" fill="hold"/>
                                        <p:tgtEl>
                                          <p:spTgt spid="58"/>
                                        </p:tgtEl>
                                        <p:attrNameLst>
                                          <p:attrName>ppt_w</p:attrName>
                                        </p:attrNameLst>
                                      </p:cBhvr>
                                      <p:tavLst>
                                        <p:tav tm="0">
                                          <p:val>
                                            <p:fltVal val="0"/>
                                          </p:val>
                                        </p:tav>
                                        <p:tav tm="100000">
                                          <p:val>
                                            <p:strVal val="#ppt_w"/>
                                          </p:val>
                                        </p:tav>
                                      </p:tavLst>
                                    </p:anim>
                                    <p:anim calcmode="lin" valueType="num">
                                      <p:cBhvr>
                                        <p:cTn id="108" dur="2000" fill="hold"/>
                                        <p:tgtEl>
                                          <p:spTgt spid="58"/>
                                        </p:tgtEl>
                                        <p:attrNameLst>
                                          <p:attrName>ppt_h</p:attrName>
                                        </p:attrNameLst>
                                      </p:cBhvr>
                                      <p:tavLst>
                                        <p:tav tm="0">
                                          <p:val>
                                            <p:fltVal val="0"/>
                                          </p:val>
                                        </p:tav>
                                        <p:tav tm="100000">
                                          <p:val>
                                            <p:strVal val="#ppt_h"/>
                                          </p:val>
                                        </p:tav>
                                      </p:tavLst>
                                    </p:anim>
                                  </p:childTnLst>
                                </p:cTn>
                              </p:par>
                              <p:par>
                                <p:cTn id="109" presetID="23" presetClass="entr" presetSubtype="16" fill="hold" grpId="0" nodeType="withEffect">
                                  <p:stCondLst>
                                    <p:cond delay="0"/>
                                  </p:stCondLst>
                                  <p:childTnLst>
                                    <p:set>
                                      <p:cBhvr>
                                        <p:cTn id="110" dur="1" fill="hold">
                                          <p:stCondLst>
                                            <p:cond delay="0"/>
                                          </p:stCondLst>
                                        </p:cTn>
                                        <p:tgtEl>
                                          <p:spTgt spid="61"/>
                                        </p:tgtEl>
                                        <p:attrNameLst>
                                          <p:attrName>style.visibility</p:attrName>
                                        </p:attrNameLst>
                                      </p:cBhvr>
                                      <p:to>
                                        <p:strVal val="visible"/>
                                      </p:to>
                                    </p:set>
                                    <p:anim calcmode="lin" valueType="num">
                                      <p:cBhvr>
                                        <p:cTn id="111" dur="2000" fill="hold"/>
                                        <p:tgtEl>
                                          <p:spTgt spid="61"/>
                                        </p:tgtEl>
                                        <p:attrNameLst>
                                          <p:attrName>ppt_w</p:attrName>
                                        </p:attrNameLst>
                                      </p:cBhvr>
                                      <p:tavLst>
                                        <p:tav tm="0">
                                          <p:val>
                                            <p:fltVal val="0"/>
                                          </p:val>
                                        </p:tav>
                                        <p:tav tm="100000">
                                          <p:val>
                                            <p:strVal val="#ppt_w"/>
                                          </p:val>
                                        </p:tav>
                                      </p:tavLst>
                                    </p:anim>
                                    <p:anim calcmode="lin" valueType="num">
                                      <p:cBhvr>
                                        <p:cTn id="112" dur="2000" fill="hold"/>
                                        <p:tgtEl>
                                          <p:spTgt spid="61"/>
                                        </p:tgtEl>
                                        <p:attrNameLst>
                                          <p:attrName>ppt_h</p:attrName>
                                        </p:attrNameLst>
                                      </p:cBhvr>
                                      <p:tavLst>
                                        <p:tav tm="0">
                                          <p:val>
                                            <p:fltVal val="0"/>
                                          </p:val>
                                        </p:tav>
                                        <p:tav tm="100000">
                                          <p:val>
                                            <p:strVal val="#ppt_h"/>
                                          </p:val>
                                        </p:tav>
                                      </p:tavLst>
                                    </p:anim>
                                  </p:childTnLst>
                                </p:cTn>
                              </p:par>
                              <p:par>
                                <p:cTn id="113" presetID="23" presetClass="entr" presetSubtype="16" fill="hold" grpId="0" nodeType="withEffect">
                                  <p:stCondLst>
                                    <p:cond delay="0"/>
                                  </p:stCondLst>
                                  <p:childTnLst>
                                    <p:set>
                                      <p:cBhvr>
                                        <p:cTn id="114" dur="1" fill="hold">
                                          <p:stCondLst>
                                            <p:cond delay="0"/>
                                          </p:stCondLst>
                                        </p:cTn>
                                        <p:tgtEl>
                                          <p:spTgt spid="60"/>
                                        </p:tgtEl>
                                        <p:attrNameLst>
                                          <p:attrName>style.visibility</p:attrName>
                                        </p:attrNameLst>
                                      </p:cBhvr>
                                      <p:to>
                                        <p:strVal val="visible"/>
                                      </p:to>
                                    </p:set>
                                    <p:anim calcmode="lin" valueType="num">
                                      <p:cBhvr>
                                        <p:cTn id="115" dur="2000" fill="hold"/>
                                        <p:tgtEl>
                                          <p:spTgt spid="60"/>
                                        </p:tgtEl>
                                        <p:attrNameLst>
                                          <p:attrName>ppt_w</p:attrName>
                                        </p:attrNameLst>
                                      </p:cBhvr>
                                      <p:tavLst>
                                        <p:tav tm="0">
                                          <p:val>
                                            <p:fltVal val="0"/>
                                          </p:val>
                                        </p:tav>
                                        <p:tav tm="100000">
                                          <p:val>
                                            <p:strVal val="#ppt_w"/>
                                          </p:val>
                                        </p:tav>
                                      </p:tavLst>
                                    </p:anim>
                                    <p:anim calcmode="lin" valueType="num">
                                      <p:cBhvr>
                                        <p:cTn id="116" dur="2000" fill="hold"/>
                                        <p:tgtEl>
                                          <p:spTgt spid="60"/>
                                        </p:tgtEl>
                                        <p:attrNameLst>
                                          <p:attrName>ppt_h</p:attrName>
                                        </p:attrNameLst>
                                      </p:cBhvr>
                                      <p:tavLst>
                                        <p:tav tm="0">
                                          <p:val>
                                            <p:fltVal val="0"/>
                                          </p:val>
                                        </p:tav>
                                        <p:tav tm="100000">
                                          <p:val>
                                            <p:strVal val="#ppt_h"/>
                                          </p:val>
                                        </p:tav>
                                      </p:tavLst>
                                    </p:anim>
                                  </p:childTnLst>
                                </p:cTn>
                              </p:par>
                              <p:par>
                                <p:cTn id="117" presetID="27" presetClass="emph" presetSubtype="0" fill="remove" grpId="1" nodeType="withEffect">
                                  <p:stCondLst>
                                    <p:cond delay="0"/>
                                  </p:stCondLst>
                                  <p:childTnLst>
                                    <p:animClr clrSpc="rgb" dir="cw">
                                      <p:cBhvr override="childStyle">
                                        <p:cTn id="118" dur="1000" autoRev="1" fill="remove"/>
                                        <p:tgtEl>
                                          <p:spTgt spid="62"/>
                                        </p:tgtEl>
                                        <p:attrNameLst>
                                          <p:attrName>style.color</p:attrName>
                                        </p:attrNameLst>
                                      </p:cBhvr>
                                      <p:to>
                                        <a:schemeClr val="bg1"/>
                                      </p:to>
                                    </p:animClr>
                                    <p:animClr clrSpc="rgb" dir="cw">
                                      <p:cBhvr>
                                        <p:cTn id="119" dur="1000" autoRev="1" fill="remove"/>
                                        <p:tgtEl>
                                          <p:spTgt spid="62"/>
                                        </p:tgtEl>
                                        <p:attrNameLst>
                                          <p:attrName>fillcolor</p:attrName>
                                        </p:attrNameLst>
                                      </p:cBhvr>
                                      <p:to>
                                        <a:schemeClr val="bg1"/>
                                      </p:to>
                                    </p:animClr>
                                    <p:set>
                                      <p:cBhvr>
                                        <p:cTn id="120" dur="1000" autoRev="1" fill="remove"/>
                                        <p:tgtEl>
                                          <p:spTgt spid="62"/>
                                        </p:tgtEl>
                                        <p:attrNameLst>
                                          <p:attrName>fill.type</p:attrName>
                                        </p:attrNameLst>
                                      </p:cBhvr>
                                      <p:to>
                                        <p:strVal val="solid"/>
                                      </p:to>
                                    </p:set>
                                    <p:set>
                                      <p:cBhvr>
                                        <p:cTn id="121" dur="1000" autoRev="1" fill="remove"/>
                                        <p:tgtEl>
                                          <p:spTgt spid="62"/>
                                        </p:tgtEl>
                                        <p:attrNameLst>
                                          <p:attrName>fill.on</p:attrName>
                                        </p:attrNameLst>
                                      </p:cBhvr>
                                      <p:to>
                                        <p:strVal val="true"/>
                                      </p:to>
                                    </p:set>
                                  </p:childTnLst>
                                </p:cTn>
                              </p:par>
                              <p:par>
                                <p:cTn id="122" presetID="26" presetClass="emph" presetSubtype="0" fill="hold" grpId="0" nodeType="withEffect">
                                  <p:stCondLst>
                                    <p:cond delay="0"/>
                                  </p:stCondLst>
                                  <p:childTnLst>
                                    <p:animEffect transition="out" filter="fade">
                                      <p:cBhvr>
                                        <p:cTn id="123" dur="2000" tmFilter="0, 0; .2, .5; .8, .5; 1, 0"/>
                                        <p:tgtEl>
                                          <p:spTgt spid="62"/>
                                        </p:tgtEl>
                                      </p:cBhvr>
                                    </p:animEffect>
                                    <p:animScale>
                                      <p:cBhvr>
                                        <p:cTn id="124" dur="1000" autoRev="1" fill="hold"/>
                                        <p:tgtEl>
                                          <p:spTgt spid="62"/>
                                        </p:tgtEl>
                                      </p:cBhvr>
                                      <p:by x="105000" y="105000"/>
                                    </p:animScale>
                                  </p:childTnLst>
                                </p:cTn>
                              </p:par>
                              <p:par>
                                <p:cTn id="125" presetID="27" presetClass="emph" presetSubtype="0" fill="remove" grpId="1" nodeType="withEffect">
                                  <p:stCondLst>
                                    <p:cond delay="0"/>
                                  </p:stCondLst>
                                  <p:childTnLst>
                                    <p:animClr clrSpc="rgb" dir="cw">
                                      <p:cBhvr override="childStyle">
                                        <p:cTn id="126" dur="1000" autoRev="1" fill="remove"/>
                                        <p:tgtEl>
                                          <p:spTgt spid="63"/>
                                        </p:tgtEl>
                                        <p:attrNameLst>
                                          <p:attrName>style.color</p:attrName>
                                        </p:attrNameLst>
                                      </p:cBhvr>
                                      <p:to>
                                        <a:schemeClr val="bg1"/>
                                      </p:to>
                                    </p:animClr>
                                    <p:animClr clrSpc="rgb" dir="cw">
                                      <p:cBhvr>
                                        <p:cTn id="127" dur="1000" autoRev="1" fill="remove"/>
                                        <p:tgtEl>
                                          <p:spTgt spid="63"/>
                                        </p:tgtEl>
                                        <p:attrNameLst>
                                          <p:attrName>fillcolor</p:attrName>
                                        </p:attrNameLst>
                                      </p:cBhvr>
                                      <p:to>
                                        <a:schemeClr val="bg1"/>
                                      </p:to>
                                    </p:animClr>
                                    <p:set>
                                      <p:cBhvr>
                                        <p:cTn id="128" dur="1000" autoRev="1" fill="remove"/>
                                        <p:tgtEl>
                                          <p:spTgt spid="63"/>
                                        </p:tgtEl>
                                        <p:attrNameLst>
                                          <p:attrName>fill.type</p:attrName>
                                        </p:attrNameLst>
                                      </p:cBhvr>
                                      <p:to>
                                        <p:strVal val="solid"/>
                                      </p:to>
                                    </p:set>
                                    <p:set>
                                      <p:cBhvr>
                                        <p:cTn id="129" dur="1000" autoRev="1" fill="remove"/>
                                        <p:tgtEl>
                                          <p:spTgt spid="63"/>
                                        </p:tgtEl>
                                        <p:attrNameLst>
                                          <p:attrName>fill.on</p:attrName>
                                        </p:attrNameLst>
                                      </p:cBhvr>
                                      <p:to>
                                        <p:strVal val="true"/>
                                      </p:to>
                                    </p:set>
                                  </p:childTnLst>
                                </p:cTn>
                              </p:par>
                              <p:par>
                                <p:cTn id="130" presetID="26" presetClass="emph" presetSubtype="0" fill="hold" grpId="0" nodeType="withEffect">
                                  <p:stCondLst>
                                    <p:cond delay="0"/>
                                  </p:stCondLst>
                                  <p:childTnLst>
                                    <p:animEffect transition="out" filter="fade">
                                      <p:cBhvr>
                                        <p:cTn id="131" dur="2000" tmFilter="0, 0; .2, .5; .8, .5; 1, 0"/>
                                        <p:tgtEl>
                                          <p:spTgt spid="63"/>
                                        </p:tgtEl>
                                      </p:cBhvr>
                                    </p:animEffect>
                                    <p:animScale>
                                      <p:cBhvr>
                                        <p:cTn id="132" dur="1000" autoRev="1" fill="hold"/>
                                        <p:tgtEl>
                                          <p:spTgt spid="63"/>
                                        </p:tgtEl>
                                      </p:cBhvr>
                                      <p:by x="105000" y="105000"/>
                                    </p:animScale>
                                  </p:childTnLst>
                                </p:cTn>
                              </p:par>
                              <p:par>
                                <p:cTn id="133" presetID="27" presetClass="emph" presetSubtype="0" fill="remove" grpId="1" nodeType="withEffect">
                                  <p:stCondLst>
                                    <p:cond delay="0"/>
                                  </p:stCondLst>
                                  <p:childTnLst>
                                    <p:animClr clrSpc="rgb" dir="cw">
                                      <p:cBhvr override="childStyle">
                                        <p:cTn id="134" dur="1000" autoRev="1" fill="remove"/>
                                        <p:tgtEl>
                                          <p:spTgt spid="64"/>
                                        </p:tgtEl>
                                        <p:attrNameLst>
                                          <p:attrName>style.color</p:attrName>
                                        </p:attrNameLst>
                                      </p:cBhvr>
                                      <p:to>
                                        <a:schemeClr val="bg1"/>
                                      </p:to>
                                    </p:animClr>
                                    <p:animClr clrSpc="rgb" dir="cw">
                                      <p:cBhvr>
                                        <p:cTn id="135" dur="1000" autoRev="1" fill="remove"/>
                                        <p:tgtEl>
                                          <p:spTgt spid="64"/>
                                        </p:tgtEl>
                                        <p:attrNameLst>
                                          <p:attrName>fillcolor</p:attrName>
                                        </p:attrNameLst>
                                      </p:cBhvr>
                                      <p:to>
                                        <a:schemeClr val="bg1"/>
                                      </p:to>
                                    </p:animClr>
                                    <p:set>
                                      <p:cBhvr>
                                        <p:cTn id="136" dur="1000" autoRev="1" fill="remove"/>
                                        <p:tgtEl>
                                          <p:spTgt spid="64"/>
                                        </p:tgtEl>
                                        <p:attrNameLst>
                                          <p:attrName>fill.type</p:attrName>
                                        </p:attrNameLst>
                                      </p:cBhvr>
                                      <p:to>
                                        <p:strVal val="solid"/>
                                      </p:to>
                                    </p:set>
                                    <p:set>
                                      <p:cBhvr>
                                        <p:cTn id="137" dur="1000" autoRev="1" fill="remove"/>
                                        <p:tgtEl>
                                          <p:spTgt spid="64"/>
                                        </p:tgtEl>
                                        <p:attrNameLst>
                                          <p:attrName>fill.on</p:attrName>
                                        </p:attrNameLst>
                                      </p:cBhvr>
                                      <p:to>
                                        <p:strVal val="true"/>
                                      </p:to>
                                    </p:set>
                                  </p:childTnLst>
                                </p:cTn>
                              </p:par>
                              <p:par>
                                <p:cTn id="138" presetID="26" presetClass="emph" presetSubtype="0" fill="hold" grpId="0" nodeType="withEffect">
                                  <p:stCondLst>
                                    <p:cond delay="0"/>
                                  </p:stCondLst>
                                  <p:childTnLst>
                                    <p:animEffect transition="out" filter="fade">
                                      <p:cBhvr>
                                        <p:cTn id="139" dur="2000" tmFilter="0, 0; .2, .5; .8, .5; 1, 0"/>
                                        <p:tgtEl>
                                          <p:spTgt spid="64"/>
                                        </p:tgtEl>
                                      </p:cBhvr>
                                    </p:animEffect>
                                    <p:animScale>
                                      <p:cBhvr>
                                        <p:cTn id="140" dur="1000" autoRev="1" fill="hold"/>
                                        <p:tgtEl>
                                          <p:spTgt spid="64"/>
                                        </p:tgtEl>
                                      </p:cBhvr>
                                      <p:by x="105000" y="105000"/>
                                    </p:animScale>
                                  </p:childTnLst>
                                </p:cTn>
                              </p:par>
                              <p:par>
                                <p:cTn id="141" presetID="27" presetClass="emph" presetSubtype="0" fill="remove" grpId="1" nodeType="withEffect">
                                  <p:stCondLst>
                                    <p:cond delay="0"/>
                                  </p:stCondLst>
                                  <p:childTnLst>
                                    <p:animClr clrSpc="rgb" dir="cw">
                                      <p:cBhvr override="childStyle">
                                        <p:cTn id="142" dur="1000" autoRev="1" fill="remove"/>
                                        <p:tgtEl>
                                          <p:spTgt spid="65"/>
                                        </p:tgtEl>
                                        <p:attrNameLst>
                                          <p:attrName>style.color</p:attrName>
                                        </p:attrNameLst>
                                      </p:cBhvr>
                                      <p:to>
                                        <a:schemeClr val="bg1"/>
                                      </p:to>
                                    </p:animClr>
                                    <p:animClr clrSpc="rgb" dir="cw">
                                      <p:cBhvr>
                                        <p:cTn id="143" dur="1000" autoRev="1" fill="remove"/>
                                        <p:tgtEl>
                                          <p:spTgt spid="65"/>
                                        </p:tgtEl>
                                        <p:attrNameLst>
                                          <p:attrName>fillcolor</p:attrName>
                                        </p:attrNameLst>
                                      </p:cBhvr>
                                      <p:to>
                                        <a:schemeClr val="bg1"/>
                                      </p:to>
                                    </p:animClr>
                                    <p:set>
                                      <p:cBhvr>
                                        <p:cTn id="144" dur="1000" autoRev="1" fill="remove"/>
                                        <p:tgtEl>
                                          <p:spTgt spid="65"/>
                                        </p:tgtEl>
                                        <p:attrNameLst>
                                          <p:attrName>fill.type</p:attrName>
                                        </p:attrNameLst>
                                      </p:cBhvr>
                                      <p:to>
                                        <p:strVal val="solid"/>
                                      </p:to>
                                    </p:set>
                                    <p:set>
                                      <p:cBhvr>
                                        <p:cTn id="145" dur="1000" autoRev="1" fill="remove"/>
                                        <p:tgtEl>
                                          <p:spTgt spid="65"/>
                                        </p:tgtEl>
                                        <p:attrNameLst>
                                          <p:attrName>fill.on</p:attrName>
                                        </p:attrNameLst>
                                      </p:cBhvr>
                                      <p:to>
                                        <p:strVal val="true"/>
                                      </p:to>
                                    </p:set>
                                  </p:childTnLst>
                                </p:cTn>
                              </p:par>
                              <p:par>
                                <p:cTn id="146" presetID="26" presetClass="emph" presetSubtype="0" fill="hold" grpId="0" nodeType="withEffect">
                                  <p:stCondLst>
                                    <p:cond delay="0"/>
                                  </p:stCondLst>
                                  <p:childTnLst>
                                    <p:animEffect transition="out" filter="fade">
                                      <p:cBhvr>
                                        <p:cTn id="147" dur="2000" tmFilter="0, 0; .2, .5; .8, .5; 1, 0"/>
                                        <p:tgtEl>
                                          <p:spTgt spid="65"/>
                                        </p:tgtEl>
                                      </p:cBhvr>
                                    </p:animEffect>
                                    <p:animScale>
                                      <p:cBhvr>
                                        <p:cTn id="148" dur="1000" autoRev="1" fill="hold"/>
                                        <p:tgtEl>
                                          <p:spTgt spid="65"/>
                                        </p:tgtEl>
                                      </p:cBhvr>
                                      <p:by x="105000" y="105000"/>
                                    </p:animScale>
                                  </p:childTnLst>
                                </p:cTn>
                              </p:par>
                              <p:par>
                                <p:cTn id="149" presetID="27" presetClass="emph" presetSubtype="0" fill="remove" grpId="1" nodeType="withEffect">
                                  <p:stCondLst>
                                    <p:cond delay="0"/>
                                  </p:stCondLst>
                                  <p:childTnLst>
                                    <p:animClr clrSpc="rgb" dir="cw">
                                      <p:cBhvr override="childStyle">
                                        <p:cTn id="150" dur="1000" autoRev="1" fill="remove"/>
                                        <p:tgtEl>
                                          <p:spTgt spid="66"/>
                                        </p:tgtEl>
                                        <p:attrNameLst>
                                          <p:attrName>style.color</p:attrName>
                                        </p:attrNameLst>
                                      </p:cBhvr>
                                      <p:to>
                                        <a:schemeClr val="bg1"/>
                                      </p:to>
                                    </p:animClr>
                                    <p:animClr clrSpc="rgb" dir="cw">
                                      <p:cBhvr>
                                        <p:cTn id="151" dur="1000" autoRev="1" fill="remove"/>
                                        <p:tgtEl>
                                          <p:spTgt spid="66"/>
                                        </p:tgtEl>
                                        <p:attrNameLst>
                                          <p:attrName>fillcolor</p:attrName>
                                        </p:attrNameLst>
                                      </p:cBhvr>
                                      <p:to>
                                        <a:schemeClr val="bg1"/>
                                      </p:to>
                                    </p:animClr>
                                    <p:set>
                                      <p:cBhvr>
                                        <p:cTn id="152" dur="1000" autoRev="1" fill="remove"/>
                                        <p:tgtEl>
                                          <p:spTgt spid="66"/>
                                        </p:tgtEl>
                                        <p:attrNameLst>
                                          <p:attrName>fill.type</p:attrName>
                                        </p:attrNameLst>
                                      </p:cBhvr>
                                      <p:to>
                                        <p:strVal val="solid"/>
                                      </p:to>
                                    </p:set>
                                    <p:set>
                                      <p:cBhvr>
                                        <p:cTn id="153" dur="1000" autoRev="1" fill="remove"/>
                                        <p:tgtEl>
                                          <p:spTgt spid="66"/>
                                        </p:tgtEl>
                                        <p:attrNameLst>
                                          <p:attrName>fill.on</p:attrName>
                                        </p:attrNameLst>
                                      </p:cBhvr>
                                      <p:to>
                                        <p:strVal val="true"/>
                                      </p:to>
                                    </p:set>
                                  </p:childTnLst>
                                </p:cTn>
                              </p:par>
                              <p:par>
                                <p:cTn id="154" presetID="26" presetClass="emph" presetSubtype="0" fill="hold" grpId="0" nodeType="withEffect">
                                  <p:stCondLst>
                                    <p:cond delay="0"/>
                                  </p:stCondLst>
                                  <p:childTnLst>
                                    <p:animEffect transition="out" filter="fade">
                                      <p:cBhvr>
                                        <p:cTn id="155" dur="2000" tmFilter="0, 0; .2, .5; .8, .5; 1, 0"/>
                                        <p:tgtEl>
                                          <p:spTgt spid="66"/>
                                        </p:tgtEl>
                                      </p:cBhvr>
                                    </p:animEffect>
                                    <p:animScale>
                                      <p:cBhvr>
                                        <p:cTn id="156" dur="1000" autoRev="1" fill="hold"/>
                                        <p:tgtEl>
                                          <p:spTgt spid="66"/>
                                        </p:tgtEl>
                                      </p:cBhvr>
                                      <p:by x="105000" y="105000"/>
                                    </p:animScale>
                                  </p:childTnLst>
                                </p:cTn>
                              </p:par>
                              <p:par>
                                <p:cTn id="157" presetID="27" presetClass="emph" presetSubtype="0" fill="remove" grpId="1" nodeType="withEffect">
                                  <p:stCondLst>
                                    <p:cond delay="0"/>
                                  </p:stCondLst>
                                  <p:childTnLst>
                                    <p:animClr clrSpc="rgb" dir="cw">
                                      <p:cBhvr override="childStyle">
                                        <p:cTn id="158" dur="1000" autoRev="1" fill="remove"/>
                                        <p:tgtEl>
                                          <p:spTgt spid="67"/>
                                        </p:tgtEl>
                                        <p:attrNameLst>
                                          <p:attrName>style.color</p:attrName>
                                        </p:attrNameLst>
                                      </p:cBhvr>
                                      <p:to>
                                        <a:schemeClr val="bg1"/>
                                      </p:to>
                                    </p:animClr>
                                    <p:animClr clrSpc="rgb" dir="cw">
                                      <p:cBhvr>
                                        <p:cTn id="159" dur="1000" autoRev="1" fill="remove"/>
                                        <p:tgtEl>
                                          <p:spTgt spid="67"/>
                                        </p:tgtEl>
                                        <p:attrNameLst>
                                          <p:attrName>fillcolor</p:attrName>
                                        </p:attrNameLst>
                                      </p:cBhvr>
                                      <p:to>
                                        <a:schemeClr val="bg1"/>
                                      </p:to>
                                    </p:animClr>
                                    <p:set>
                                      <p:cBhvr>
                                        <p:cTn id="160" dur="1000" autoRev="1" fill="remove"/>
                                        <p:tgtEl>
                                          <p:spTgt spid="67"/>
                                        </p:tgtEl>
                                        <p:attrNameLst>
                                          <p:attrName>fill.type</p:attrName>
                                        </p:attrNameLst>
                                      </p:cBhvr>
                                      <p:to>
                                        <p:strVal val="solid"/>
                                      </p:to>
                                    </p:set>
                                    <p:set>
                                      <p:cBhvr>
                                        <p:cTn id="161" dur="1000" autoRev="1" fill="remove"/>
                                        <p:tgtEl>
                                          <p:spTgt spid="67"/>
                                        </p:tgtEl>
                                        <p:attrNameLst>
                                          <p:attrName>fill.on</p:attrName>
                                        </p:attrNameLst>
                                      </p:cBhvr>
                                      <p:to>
                                        <p:strVal val="true"/>
                                      </p:to>
                                    </p:set>
                                  </p:childTnLst>
                                </p:cTn>
                              </p:par>
                              <p:par>
                                <p:cTn id="162" presetID="26" presetClass="emph" presetSubtype="0" fill="hold" grpId="0" nodeType="withEffect">
                                  <p:stCondLst>
                                    <p:cond delay="0"/>
                                  </p:stCondLst>
                                  <p:childTnLst>
                                    <p:animEffect transition="out" filter="fade">
                                      <p:cBhvr>
                                        <p:cTn id="163" dur="2000" tmFilter="0, 0; .2, .5; .8, .5; 1, 0"/>
                                        <p:tgtEl>
                                          <p:spTgt spid="67"/>
                                        </p:tgtEl>
                                      </p:cBhvr>
                                    </p:animEffect>
                                    <p:animScale>
                                      <p:cBhvr>
                                        <p:cTn id="164" dur="1000" autoRev="1" fill="hold"/>
                                        <p:tgtEl>
                                          <p:spTgt spid="67"/>
                                        </p:tgtEl>
                                      </p:cBhvr>
                                      <p:by x="105000" y="105000"/>
                                    </p:animScale>
                                  </p:childTnLst>
                                </p:cTn>
                              </p:par>
                              <p:par>
                                <p:cTn id="165" presetID="27" presetClass="emph" presetSubtype="0" fill="remove" grpId="1" nodeType="withEffect">
                                  <p:stCondLst>
                                    <p:cond delay="0"/>
                                  </p:stCondLst>
                                  <p:childTnLst>
                                    <p:animClr clrSpc="rgb" dir="cw">
                                      <p:cBhvr override="childStyle">
                                        <p:cTn id="166" dur="1000" autoRev="1" fill="remove"/>
                                        <p:tgtEl>
                                          <p:spTgt spid="68"/>
                                        </p:tgtEl>
                                        <p:attrNameLst>
                                          <p:attrName>style.color</p:attrName>
                                        </p:attrNameLst>
                                      </p:cBhvr>
                                      <p:to>
                                        <a:schemeClr val="bg1"/>
                                      </p:to>
                                    </p:animClr>
                                    <p:animClr clrSpc="rgb" dir="cw">
                                      <p:cBhvr>
                                        <p:cTn id="167" dur="1000" autoRev="1" fill="remove"/>
                                        <p:tgtEl>
                                          <p:spTgt spid="68"/>
                                        </p:tgtEl>
                                        <p:attrNameLst>
                                          <p:attrName>fillcolor</p:attrName>
                                        </p:attrNameLst>
                                      </p:cBhvr>
                                      <p:to>
                                        <a:schemeClr val="bg1"/>
                                      </p:to>
                                    </p:animClr>
                                    <p:set>
                                      <p:cBhvr>
                                        <p:cTn id="168" dur="1000" autoRev="1" fill="remove"/>
                                        <p:tgtEl>
                                          <p:spTgt spid="68"/>
                                        </p:tgtEl>
                                        <p:attrNameLst>
                                          <p:attrName>fill.type</p:attrName>
                                        </p:attrNameLst>
                                      </p:cBhvr>
                                      <p:to>
                                        <p:strVal val="solid"/>
                                      </p:to>
                                    </p:set>
                                    <p:set>
                                      <p:cBhvr>
                                        <p:cTn id="169" dur="1000" autoRev="1" fill="remove"/>
                                        <p:tgtEl>
                                          <p:spTgt spid="68"/>
                                        </p:tgtEl>
                                        <p:attrNameLst>
                                          <p:attrName>fill.on</p:attrName>
                                        </p:attrNameLst>
                                      </p:cBhvr>
                                      <p:to>
                                        <p:strVal val="true"/>
                                      </p:to>
                                    </p:set>
                                  </p:childTnLst>
                                </p:cTn>
                              </p:par>
                              <p:par>
                                <p:cTn id="170" presetID="26" presetClass="emph" presetSubtype="0" fill="hold" grpId="0" nodeType="withEffect">
                                  <p:stCondLst>
                                    <p:cond delay="0"/>
                                  </p:stCondLst>
                                  <p:childTnLst>
                                    <p:animEffect transition="out" filter="fade">
                                      <p:cBhvr>
                                        <p:cTn id="171" dur="2000" tmFilter="0, 0; .2, .5; .8, .5; 1, 0"/>
                                        <p:tgtEl>
                                          <p:spTgt spid="68"/>
                                        </p:tgtEl>
                                      </p:cBhvr>
                                    </p:animEffect>
                                    <p:animScale>
                                      <p:cBhvr>
                                        <p:cTn id="172" dur="1000" autoRev="1" fill="hold"/>
                                        <p:tgtEl>
                                          <p:spTgt spid="68"/>
                                        </p:tgtEl>
                                      </p:cBhvr>
                                      <p:by x="105000" y="105000"/>
                                    </p:animScale>
                                  </p:childTnLst>
                                </p:cTn>
                              </p:par>
                              <p:par>
                                <p:cTn id="173" presetID="27" presetClass="emph" presetSubtype="0" fill="remove" grpId="1" nodeType="withEffect">
                                  <p:stCondLst>
                                    <p:cond delay="0"/>
                                  </p:stCondLst>
                                  <p:childTnLst>
                                    <p:animClr clrSpc="rgb" dir="cw">
                                      <p:cBhvr override="childStyle">
                                        <p:cTn id="174" dur="1000" autoRev="1" fill="remove"/>
                                        <p:tgtEl>
                                          <p:spTgt spid="69"/>
                                        </p:tgtEl>
                                        <p:attrNameLst>
                                          <p:attrName>style.color</p:attrName>
                                        </p:attrNameLst>
                                      </p:cBhvr>
                                      <p:to>
                                        <a:schemeClr val="bg1"/>
                                      </p:to>
                                    </p:animClr>
                                    <p:animClr clrSpc="rgb" dir="cw">
                                      <p:cBhvr>
                                        <p:cTn id="175" dur="1000" autoRev="1" fill="remove"/>
                                        <p:tgtEl>
                                          <p:spTgt spid="69"/>
                                        </p:tgtEl>
                                        <p:attrNameLst>
                                          <p:attrName>fillcolor</p:attrName>
                                        </p:attrNameLst>
                                      </p:cBhvr>
                                      <p:to>
                                        <a:schemeClr val="bg1"/>
                                      </p:to>
                                    </p:animClr>
                                    <p:set>
                                      <p:cBhvr>
                                        <p:cTn id="176" dur="1000" autoRev="1" fill="remove"/>
                                        <p:tgtEl>
                                          <p:spTgt spid="69"/>
                                        </p:tgtEl>
                                        <p:attrNameLst>
                                          <p:attrName>fill.type</p:attrName>
                                        </p:attrNameLst>
                                      </p:cBhvr>
                                      <p:to>
                                        <p:strVal val="solid"/>
                                      </p:to>
                                    </p:set>
                                    <p:set>
                                      <p:cBhvr>
                                        <p:cTn id="177" dur="1000" autoRev="1" fill="remove"/>
                                        <p:tgtEl>
                                          <p:spTgt spid="69"/>
                                        </p:tgtEl>
                                        <p:attrNameLst>
                                          <p:attrName>fill.on</p:attrName>
                                        </p:attrNameLst>
                                      </p:cBhvr>
                                      <p:to>
                                        <p:strVal val="true"/>
                                      </p:to>
                                    </p:set>
                                  </p:childTnLst>
                                </p:cTn>
                              </p:par>
                              <p:par>
                                <p:cTn id="178" presetID="26" presetClass="emph" presetSubtype="0" fill="hold" grpId="0" nodeType="withEffect">
                                  <p:stCondLst>
                                    <p:cond delay="0"/>
                                  </p:stCondLst>
                                  <p:childTnLst>
                                    <p:animEffect transition="out" filter="fade">
                                      <p:cBhvr>
                                        <p:cTn id="179" dur="2000" tmFilter="0, 0; .2, .5; .8, .5; 1, 0"/>
                                        <p:tgtEl>
                                          <p:spTgt spid="69"/>
                                        </p:tgtEl>
                                      </p:cBhvr>
                                    </p:animEffect>
                                    <p:animScale>
                                      <p:cBhvr>
                                        <p:cTn id="180" dur="1000" autoRev="1" fill="hold"/>
                                        <p:tgtEl>
                                          <p:spTgt spid="6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9" grpId="1" animBg="1"/>
      <p:bldP spid="10" grpId="0" animBg="1"/>
      <p:bldP spid="10" grpId="1" animBg="1"/>
      <p:bldP spid="17" grpId="0" animBg="1"/>
      <p:bldP spid="33" grpId="0" animBg="1"/>
      <p:bldP spid="34" grpId="0" animBg="1"/>
      <p:bldP spid="36" grpId="0" animBg="1"/>
      <p:bldP spid="37" grpId="0" animBg="1"/>
      <p:bldP spid="38" grpId="0" animBg="1"/>
      <p:bldP spid="40" grpId="0" animBg="1"/>
      <p:bldP spid="41" grpId="0" animBg="1"/>
      <p:bldP spid="43" grpId="0" animBg="1"/>
      <p:bldP spid="45" grpId="0" animBg="1"/>
      <p:bldP spid="47" grpId="0" animBg="1"/>
      <p:bldP spid="49" grpId="0" animBg="1"/>
      <p:bldP spid="51" grpId="0" animBg="1"/>
      <p:bldP spid="53" grpId="0" animBg="1"/>
      <p:bldP spid="55" grpId="0" animBg="1"/>
      <p:bldP spid="58" grpId="0" animBg="1"/>
      <p:bldP spid="59" grpId="0" animBg="1"/>
      <p:bldP spid="60" grpId="0" animBg="1"/>
      <p:bldP spid="61" grpId="0" animBg="1"/>
      <p:bldP spid="62" grpId="0" animBg="1"/>
      <p:bldP spid="62" grpId="1" animBg="1"/>
      <p:bldP spid="63" grpId="0" animBg="1"/>
      <p:bldP spid="63" grpId="1" animBg="1"/>
      <p:bldP spid="64" grpId="0" animBg="1"/>
      <p:bldP spid="64" grpId="1" animBg="1"/>
      <p:bldP spid="65" grpId="0" animBg="1"/>
      <p:bldP spid="65" grpId="1" animBg="1"/>
      <p:bldP spid="66" grpId="0" animBg="1"/>
      <p:bldP spid="66" grpId="1" animBg="1"/>
      <p:bldP spid="67" grpId="0" animBg="1"/>
      <p:bldP spid="67" grpId="1" animBg="1"/>
      <p:bldP spid="68" grpId="0" animBg="1"/>
      <p:bldP spid="68" grpId="1" animBg="1"/>
      <p:bldP spid="69" grpId="0" animBg="1"/>
      <p:bldP spid="69"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46438"/>
            <a:ext cx="10515600" cy="670045"/>
          </a:xfrm>
        </p:spPr>
        <p:txBody>
          <a:bodyPr/>
          <a:lstStyle/>
          <a:p>
            <a:r>
              <a:rPr lang="en-US" smtClean="0"/>
              <a:t>Requirements</a:t>
            </a:r>
            <a:endParaRPr lang="en-US" dirty="0"/>
          </a:p>
        </p:txBody>
      </p:sp>
      <p:sp>
        <p:nvSpPr>
          <p:cNvPr id="4" name="Content Placeholder 3"/>
          <p:cNvSpPr>
            <a:spLocks noGrp="1"/>
          </p:cNvSpPr>
          <p:nvPr>
            <p:ph sz="quarter" idx="10"/>
          </p:nvPr>
        </p:nvSpPr>
        <p:spPr>
          <a:xfrm>
            <a:off x="828675" y="2423756"/>
            <a:ext cx="10771654" cy="2932741"/>
          </a:xfrm>
        </p:spPr>
        <p:txBody>
          <a:bodyPr/>
          <a:lstStyle/>
          <a:p>
            <a:r>
              <a:rPr lang="en-US" dirty="0" smtClean="0"/>
              <a:t>All environments have a similar architecture</a:t>
            </a:r>
          </a:p>
          <a:p>
            <a:r>
              <a:rPr lang="en-US" dirty="0" smtClean="0"/>
              <a:t>All environments use the same core technology</a:t>
            </a:r>
            <a:r>
              <a:rPr lang="en-US" dirty="0"/>
              <a:t> </a:t>
            </a:r>
            <a:r>
              <a:rPr lang="en-US" dirty="0" smtClean="0"/>
              <a:t>&amp; deployment process</a:t>
            </a:r>
          </a:p>
          <a:p>
            <a:r>
              <a:rPr lang="en-US" dirty="0" smtClean="0"/>
              <a:t>SSL as close to the service as possible</a:t>
            </a:r>
          </a:p>
          <a:p>
            <a:r>
              <a:rPr lang="en-US" dirty="0" smtClean="0"/>
              <a:t>Works w/ our client certificate &amp; JWT validation</a:t>
            </a:r>
            <a:endParaRPr lang="en-US" dirty="0"/>
          </a:p>
        </p:txBody>
      </p:sp>
    </p:spTree>
    <p:extLst>
      <p:ext uri="{BB962C8B-B14F-4D97-AF65-F5344CB8AC3E}">
        <p14:creationId xmlns:p14="http://schemas.microsoft.com/office/powerpoint/2010/main" val="13007529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8675" y="1528507"/>
            <a:ext cx="10515600" cy="670045"/>
          </a:xfrm>
        </p:spPr>
        <p:txBody>
          <a:bodyPr/>
          <a:lstStyle/>
          <a:p>
            <a:r>
              <a:rPr lang="en-US" dirty="0" smtClean="0"/>
              <a:t>Physical load balancers</a:t>
            </a:r>
            <a:endParaRPr lang="en-US" dirty="0"/>
          </a:p>
        </p:txBody>
      </p:sp>
      <p:sp>
        <p:nvSpPr>
          <p:cNvPr id="4" name="Content Placeholder 3"/>
          <p:cNvSpPr>
            <a:spLocks noGrp="1"/>
          </p:cNvSpPr>
          <p:nvPr>
            <p:ph sz="quarter" idx="10"/>
          </p:nvPr>
        </p:nvSpPr>
        <p:spPr>
          <a:xfrm>
            <a:off x="828675" y="2387896"/>
            <a:ext cx="10506075" cy="2932741"/>
          </a:xfrm>
        </p:spPr>
        <p:txBody>
          <a:bodyPr/>
          <a:lstStyle/>
          <a:p>
            <a:r>
              <a:rPr lang="en-US" dirty="0" smtClean="0"/>
              <a:t>Pros</a:t>
            </a:r>
          </a:p>
          <a:p>
            <a:pPr lvl="1"/>
            <a:r>
              <a:rPr lang="en-US" dirty="0" smtClean="0"/>
              <a:t>Well understood inside the data center</a:t>
            </a:r>
          </a:p>
          <a:p>
            <a:pPr lvl="1"/>
            <a:r>
              <a:rPr lang="en-US" dirty="0" smtClean="0"/>
              <a:t>Enterprise support</a:t>
            </a:r>
          </a:p>
          <a:p>
            <a:r>
              <a:rPr lang="en-US" dirty="0" smtClean="0"/>
              <a:t>Cons</a:t>
            </a:r>
          </a:p>
          <a:p>
            <a:pPr lvl="1"/>
            <a:r>
              <a:rPr lang="en-US" dirty="0" smtClean="0"/>
              <a:t>No equivalent in </a:t>
            </a:r>
            <a:r>
              <a:rPr lang="en-US" dirty="0" smtClean="0"/>
              <a:t>the cloud (or </a:t>
            </a:r>
            <a:r>
              <a:rPr lang="en-US" dirty="0" smtClean="0"/>
              <a:t>probably works differently)</a:t>
            </a:r>
          </a:p>
          <a:p>
            <a:pPr lvl="1"/>
            <a:r>
              <a:rPr lang="en-US" dirty="0" smtClean="0"/>
              <a:t>Requires custom integration to k8s (in most cases)</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8965" y="0"/>
            <a:ext cx="4683035" cy="3122023"/>
          </a:xfrm>
          <a:prstGeom prst="rect">
            <a:avLst/>
          </a:prstGeom>
        </p:spPr>
      </p:pic>
    </p:spTree>
    <p:extLst>
      <p:ext uri="{BB962C8B-B14F-4D97-AF65-F5344CB8AC3E}">
        <p14:creationId xmlns:p14="http://schemas.microsoft.com/office/powerpoint/2010/main" val="205625696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510578"/>
            <a:ext cx="10515600" cy="670045"/>
          </a:xfrm>
        </p:spPr>
        <p:txBody>
          <a:bodyPr/>
          <a:lstStyle/>
          <a:p>
            <a:r>
              <a:rPr lang="en-US" dirty="0" smtClean="0"/>
              <a:t>Cloud provided load balancers</a:t>
            </a:r>
            <a:endParaRPr lang="en-US" dirty="0"/>
          </a:p>
        </p:txBody>
      </p:sp>
      <p:sp>
        <p:nvSpPr>
          <p:cNvPr id="4" name="Content Placeholder 3"/>
          <p:cNvSpPr>
            <a:spLocks noGrp="1"/>
          </p:cNvSpPr>
          <p:nvPr>
            <p:ph sz="quarter" idx="10"/>
          </p:nvPr>
        </p:nvSpPr>
        <p:spPr>
          <a:xfrm>
            <a:off x="828675" y="2387896"/>
            <a:ext cx="10506075" cy="2932741"/>
          </a:xfrm>
        </p:spPr>
        <p:txBody>
          <a:bodyPr/>
          <a:lstStyle/>
          <a:p>
            <a:r>
              <a:rPr lang="en-US" dirty="0" smtClean="0"/>
              <a:t>Pros</a:t>
            </a:r>
          </a:p>
          <a:p>
            <a:pPr lvl="1"/>
            <a:r>
              <a:rPr lang="en-US" dirty="0" smtClean="0"/>
              <a:t>Easy to setup during cluster deployment</a:t>
            </a:r>
          </a:p>
          <a:p>
            <a:pPr lvl="1"/>
            <a:r>
              <a:rPr lang="en-US" dirty="0" smtClean="0"/>
              <a:t>Well known way to work w/ k8s</a:t>
            </a:r>
          </a:p>
          <a:p>
            <a:pPr lvl="1"/>
            <a:r>
              <a:rPr lang="en-US" dirty="0" smtClean="0"/>
              <a:t>Community support</a:t>
            </a:r>
          </a:p>
          <a:p>
            <a:r>
              <a:rPr lang="en-US" dirty="0" smtClean="0"/>
              <a:t>Cons</a:t>
            </a:r>
          </a:p>
          <a:p>
            <a:pPr lvl="1"/>
            <a:r>
              <a:rPr lang="en-US" dirty="0" smtClean="0"/>
              <a:t>No equivalent inside our data </a:t>
            </a:r>
            <a:r>
              <a:rPr lang="en-US" dirty="0" smtClean="0"/>
              <a:t>centers</a:t>
            </a:r>
            <a:endParaRPr lang="en-US"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4846" y="1"/>
            <a:ext cx="4697153" cy="2860766"/>
          </a:xfrm>
          <a:prstGeom prst="rect">
            <a:avLst/>
          </a:prstGeom>
        </p:spPr>
      </p:pic>
    </p:spTree>
    <p:extLst>
      <p:ext uri="{BB962C8B-B14F-4D97-AF65-F5344CB8AC3E}">
        <p14:creationId xmlns:p14="http://schemas.microsoft.com/office/powerpoint/2010/main" val="1529168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828675" y="1003610"/>
            <a:ext cx="10506075" cy="5553307"/>
          </a:xfrm>
        </p:spPr>
        <p:txBody>
          <a:bodyPr/>
          <a:lstStyle/>
          <a:p>
            <a:r>
              <a:rPr lang="en-US" dirty="0" smtClean="0"/>
              <a:t>Consul Services (catalog)</a:t>
            </a:r>
            <a:endParaRPr lang="en-US" dirty="0" smtClean="0"/>
          </a:p>
          <a:p>
            <a:pPr lvl="1"/>
            <a:r>
              <a:rPr lang="en-US" dirty="0" smtClean="0"/>
              <a:t>Provides dynamic </a:t>
            </a:r>
            <a:r>
              <a:rPr lang="en-US" dirty="0" err="1" smtClean="0"/>
              <a:t>dns</a:t>
            </a:r>
            <a:r>
              <a:rPr lang="en-US" dirty="0" smtClean="0"/>
              <a:t> routing</a:t>
            </a:r>
          </a:p>
          <a:p>
            <a:pPr lvl="1"/>
            <a:r>
              <a:rPr lang="en-US" dirty="0" smtClean="0"/>
              <a:t>Capable of storing &amp; providing PTR records</a:t>
            </a:r>
          </a:p>
          <a:p>
            <a:pPr lvl="1"/>
            <a:r>
              <a:rPr lang="en-US" dirty="0"/>
              <a:t>Provides no </a:t>
            </a:r>
            <a:r>
              <a:rPr lang="en-US" dirty="0" err="1"/>
              <a:t>stateful</a:t>
            </a:r>
            <a:r>
              <a:rPr lang="en-US" dirty="0"/>
              <a:t> load balancing, </a:t>
            </a:r>
            <a:r>
              <a:rPr lang="en-US" dirty="0" err="1"/>
              <a:t>proxying</a:t>
            </a:r>
            <a:r>
              <a:rPr lang="en-US" dirty="0"/>
              <a:t>, </a:t>
            </a:r>
            <a:r>
              <a:rPr lang="en-US" dirty="0" err="1"/>
              <a:t>irules</a:t>
            </a:r>
            <a:r>
              <a:rPr lang="en-US" dirty="0"/>
              <a:t>, header manipulation etc</a:t>
            </a:r>
            <a:r>
              <a:rPr lang="en-US" dirty="0" smtClean="0"/>
              <a:t>.</a:t>
            </a:r>
            <a:endParaRPr lang="en-US" dirty="0" smtClean="0"/>
          </a:p>
          <a:p>
            <a:pPr lvl="1"/>
            <a:endParaRPr lang="en-US" dirty="0" smtClean="0"/>
          </a:p>
          <a:p>
            <a:r>
              <a:rPr lang="en-US" dirty="0" smtClean="0"/>
              <a:t>Ingress</a:t>
            </a:r>
            <a:endParaRPr lang="en-US" dirty="0" smtClean="0"/>
          </a:p>
          <a:p>
            <a:pPr lvl="1"/>
            <a:r>
              <a:rPr lang="en-US" dirty="0" smtClean="0"/>
              <a:t>L7 load balancing inside of </a:t>
            </a:r>
            <a:r>
              <a:rPr lang="en-US" dirty="0" err="1" smtClean="0"/>
              <a:t>kubernetes</a:t>
            </a:r>
            <a:endParaRPr lang="en-US" dirty="0" smtClean="0"/>
          </a:p>
          <a:p>
            <a:pPr lvl="1"/>
            <a:r>
              <a:rPr lang="en-US" dirty="0" smtClean="0"/>
              <a:t>Can route to services based on host header or </a:t>
            </a:r>
            <a:r>
              <a:rPr lang="en-US" dirty="0" err="1" smtClean="0"/>
              <a:t>uri</a:t>
            </a:r>
            <a:endParaRPr lang="en-US" dirty="0" smtClean="0"/>
          </a:p>
          <a:p>
            <a:pPr lvl="1"/>
            <a:r>
              <a:rPr lang="en-US" dirty="0" smtClean="0"/>
              <a:t>2-3ms overhead (*)</a:t>
            </a:r>
          </a:p>
          <a:p>
            <a:pPr lvl="1"/>
            <a:endParaRPr lang="en-US" dirty="0"/>
          </a:p>
          <a:p>
            <a:pPr lvl="1"/>
            <a:endParaRPr lang="en-US" dirty="0" smtClean="0"/>
          </a:p>
          <a:p>
            <a:pPr lvl="1"/>
            <a:endParaRPr lang="en-US" dirty="0"/>
          </a:p>
          <a:p>
            <a:pPr marL="457200" lvl="1" indent="0">
              <a:buNone/>
            </a:pPr>
            <a:r>
              <a:rPr lang="en-US" sz="2000" dirty="0" smtClean="0"/>
              <a:t>* based on our own tests using </a:t>
            </a:r>
            <a:r>
              <a:rPr lang="en-US" sz="2000" dirty="0" err="1" smtClean="0"/>
              <a:t>nginx</a:t>
            </a:r>
            <a:endParaRPr lang="en-US" sz="2000" dirty="0"/>
          </a:p>
        </p:txBody>
      </p:sp>
    </p:spTree>
    <p:extLst>
      <p:ext uri="{BB962C8B-B14F-4D97-AF65-F5344CB8AC3E}">
        <p14:creationId xmlns:p14="http://schemas.microsoft.com/office/powerpoint/2010/main" val="6403732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1371" y="3135089"/>
            <a:ext cx="10972800" cy="2285999"/>
          </a:xfrm>
          <a:prstGeom prst="rect">
            <a:avLst/>
          </a:prstGeom>
          <a:noFill/>
        </p:spPr>
        <p:txBody>
          <a:bodyPr wrap="square" rtlCol="0" anchor="ctr" anchorCtr="0">
            <a:normAutofit fontScale="92500" lnSpcReduction="10000"/>
          </a:bodyPr>
          <a:lstStyle/>
          <a:p>
            <a:pPr algn="ctr"/>
            <a:r>
              <a:rPr lang="en-US" sz="5200" b="1" dirty="0" smtClean="0">
                <a:solidFill>
                  <a:schemeClr val="bg1"/>
                </a:solidFill>
                <a:latin typeface="Arial" charset="0"/>
                <a:ea typeface="Arial" charset="0"/>
                <a:cs typeface="Arial" charset="0"/>
              </a:rPr>
              <a:t>Switching From External Load Balancing </a:t>
            </a:r>
            <a:r>
              <a:rPr lang="en-US" sz="5200" b="1" strike="sngStrike" dirty="0" smtClean="0">
                <a:solidFill>
                  <a:schemeClr val="bg1"/>
                </a:solidFill>
                <a:latin typeface="Arial" charset="0"/>
                <a:ea typeface="Arial" charset="0"/>
                <a:cs typeface="Arial" charset="0"/>
              </a:rPr>
              <a:t>to consul &amp; ingress</a:t>
            </a:r>
          </a:p>
          <a:p>
            <a:pPr algn="ctr"/>
            <a:endParaRPr lang="en-US" dirty="0" smtClean="0">
              <a:solidFill>
                <a:schemeClr val="bg1"/>
              </a:solidFill>
              <a:latin typeface="Arial" charset="0"/>
              <a:ea typeface="Arial" charset="0"/>
              <a:cs typeface="Arial" charset="0"/>
            </a:endParaRPr>
          </a:p>
          <a:p>
            <a:pPr algn="ctr"/>
            <a:r>
              <a:rPr lang="en-US" sz="2400" dirty="0" smtClean="0">
                <a:solidFill>
                  <a:schemeClr val="bg1"/>
                </a:solidFill>
                <a:latin typeface="Arial" charset="0"/>
                <a:ea typeface="Arial" charset="0"/>
                <a:cs typeface="Arial" charset="0"/>
              </a:rPr>
              <a:t>Dan Wilson, Principal Architect, </a:t>
            </a:r>
            <a:r>
              <a:rPr lang="en-US" sz="2400" i="1" dirty="0" smtClean="0">
                <a:solidFill>
                  <a:schemeClr val="bg1"/>
                </a:solidFill>
                <a:latin typeface="Arial" charset="0"/>
                <a:ea typeface="Arial" charset="0"/>
                <a:cs typeface="Arial" charset="0"/>
              </a:rPr>
              <a:t>Concur (an SAP Company)</a:t>
            </a:r>
            <a:r>
              <a:rPr lang="en-US" sz="2400" b="1" i="1" dirty="0" smtClean="0">
                <a:solidFill>
                  <a:schemeClr val="bg1"/>
                </a:solidFill>
                <a:latin typeface="Arial" charset="0"/>
                <a:ea typeface="Arial" charset="0"/>
                <a:cs typeface="Arial" charset="0"/>
              </a:rPr>
              <a:t/>
            </a:r>
            <a:br>
              <a:rPr lang="en-US" sz="2400" b="1" i="1" dirty="0" smtClean="0">
                <a:solidFill>
                  <a:schemeClr val="bg1"/>
                </a:solidFill>
                <a:latin typeface="Arial" charset="0"/>
                <a:ea typeface="Arial" charset="0"/>
                <a:cs typeface="Arial" charset="0"/>
              </a:rPr>
            </a:br>
            <a:endParaRPr lang="en-US" sz="2400" b="1" i="1" dirty="0" smtClean="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11262710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ounded Rectangle 44"/>
          <p:cNvSpPr/>
          <p:nvPr/>
        </p:nvSpPr>
        <p:spPr>
          <a:xfrm>
            <a:off x="4848947" y="1930508"/>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43" name="Rounded Rectangle 42"/>
          <p:cNvSpPr/>
          <p:nvPr/>
        </p:nvSpPr>
        <p:spPr>
          <a:xfrm>
            <a:off x="4681839" y="2008392"/>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2" name="Title 1"/>
          <p:cNvSpPr>
            <a:spLocks noGrp="1"/>
          </p:cNvSpPr>
          <p:nvPr>
            <p:ph type="title"/>
          </p:nvPr>
        </p:nvSpPr>
        <p:spPr>
          <a:xfrm>
            <a:off x="853888" y="57731"/>
            <a:ext cx="10515600" cy="670045"/>
          </a:xfrm>
        </p:spPr>
        <p:txBody>
          <a:bodyPr/>
          <a:lstStyle/>
          <a:p>
            <a:r>
              <a:rPr lang="en-US" dirty="0" smtClean="0"/>
              <a:t>Consul + Ingress </a:t>
            </a:r>
            <a:r>
              <a:rPr lang="mr-IN" dirty="0" smtClean="0"/>
              <a:t>–</a:t>
            </a:r>
            <a:r>
              <a:rPr lang="en-US" dirty="0" smtClean="0"/>
              <a:t> perfect match?</a:t>
            </a:r>
            <a:endParaRPr lang="en-US" dirty="0"/>
          </a:p>
        </p:txBody>
      </p:sp>
      <p:sp>
        <p:nvSpPr>
          <p:cNvPr id="5" name="Rounded Rectangle 4"/>
          <p:cNvSpPr/>
          <p:nvPr/>
        </p:nvSpPr>
        <p:spPr>
          <a:xfrm>
            <a:off x="4477185" y="2086276"/>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9" name="Oval 8"/>
          <p:cNvSpPr/>
          <p:nvPr/>
        </p:nvSpPr>
        <p:spPr>
          <a:xfrm>
            <a:off x="4785145" y="239659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1" name="Cloud 10"/>
          <p:cNvSpPr/>
          <p:nvPr/>
        </p:nvSpPr>
        <p:spPr>
          <a:xfrm>
            <a:off x="6098625" y="847454"/>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Arrow Connector 41"/>
          <p:cNvCxnSpPr>
            <a:stCxn id="11" idx="1"/>
            <a:endCxn id="47" idx="0"/>
          </p:cNvCxnSpPr>
          <p:nvPr/>
        </p:nvCxnSpPr>
        <p:spPr>
          <a:xfrm>
            <a:off x="6797872" y="1439615"/>
            <a:ext cx="0" cy="152153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192338" y="5000912"/>
            <a:ext cx="1211068"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mysite</a:t>
            </a:r>
            <a:endParaRPr lang="en-US" dirty="0"/>
          </a:p>
        </p:txBody>
      </p:sp>
      <p:sp>
        <p:nvSpPr>
          <p:cNvPr id="4" name="TextBox 3"/>
          <p:cNvSpPr txBox="1"/>
          <p:nvPr/>
        </p:nvSpPr>
        <p:spPr>
          <a:xfrm>
            <a:off x="4063268" y="749978"/>
            <a:ext cx="2196790" cy="923330"/>
          </a:xfrm>
          <a:prstGeom prst="rect">
            <a:avLst/>
          </a:prstGeom>
          <a:noFill/>
        </p:spPr>
        <p:txBody>
          <a:bodyPr wrap="square" rtlCol="0">
            <a:spAutoFit/>
          </a:bodyPr>
          <a:lstStyle/>
          <a:p>
            <a:r>
              <a:rPr lang="en-US" dirty="0" err="1" smtClean="0"/>
              <a:t>mysite.consul.io</a:t>
            </a:r>
            <a:endParaRPr lang="en-US" dirty="0" smtClean="0"/>
          </a:p>
          <a:p>
            <a:r>
              <a:rPr lang="en-US" dirty="0"/>
              <a:t>r</a:t>
            </a:r>
            <a:r>
              <a:rPr lang="en-US" dirty="0" smtClean="0"/>
              <a:t>esolves to dynamic pool of k8s nodes</a:t>
            </a:r>
            <a:endParaRPr lang="en-US" dirty="0"/>
          </a:p>
        </p:txBody>
      </p:sp>
      <p:sp>
        <p:nvSpPr>
          <p:cNvPr id="47" name="Oval 46"/>
          <p:cNvSpPr/>
          <p:nvPr/>
        </p:nvSpPr>
        <p:spPr>
          <a:xfrm>
            <a:off x="4833226" y="2961148"/>
            <a:ext cx="3929292" cy="1536697"/>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Ingress Controller</a:t>
            </a:r>
          </a:p>
          <a:p>
            <a:pPr algn="ctr"/>
            <a:r>
              <a:rPr lang="en-US" dirty="0" smtClean="0"/>
              <a:t>Routes to services based on host header</a:t>
            </a:r>
            <a:endParaRPr lang="en-US" dirty="0"/>
          </a:p>
        </p:txBody>
      </p:sp>
      <p:sp>
        <p:nvSpPr>
          <p:cNvPr id="49" name="Oval 48"/>
          <p:cNvSpPr/>
          <p:nvPr/>
        </p:nvSpPr>
        <p:spPr>
          <a:xfrm>
            <a:off x="2349939" y="93879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Consul</a:t>
            </a:r>
          </a:p>
          <a:p>
            <a:pPr algn="ctr"/>
            <a:r>
              <a:rPr lang="en-US" dirty="0" smtClean="0"/>
              <a:t>API</a:t>
            </a:r>
            <a:endParaRPr lang="en-US" dirty="0"/>
          </a:p>
        </p:txBody>
      </p:sp>
      <p:cxnSp>
        <p:nvCxnSpPr>
          <p:cNvPr id="51" name="Curved Connector 50"/>
          <p:cNvCxnSpPr>
            <a:stCxn id="9" idx="2"/>
            <a:endCxn id="49" idx="4"/>
          </p:cNvCxnSpPr>
          <p:nvPr/>
        </p:nvCxnSpPr>
        <p:spPr>
          <a:xfrm rot="10800000">
            <a:off x="2977469" y="2086276"/>
            <a:ext cx="1807677" cy="489616"/>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4973404" y="3530992"/>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a:t>
            </a:r>
            <a:endParaRPr lang="en-US" dirty="0"/>
          </a:p>
        </p:txBody>
      </p:sp>
      <p:cxnSp>
        <p:nvCxnSpPr>
          <p:cNvPr id="60" name="Straight Arrow Connector 59"/>
          <p:cNvCxnSpPr>
            <a:stCxn id="47" idx="4"/>
            <a:endCxn id="54" idx="0"/>
          </p:cNvCxnSpPr>
          <p:nvPr/>
        </p:nvCxnSpPr>
        <p:spPr>
          <a:xfrm>
            <a:off x="6797872" y="4497845"/>
            <a:ext cx="0" cy="50306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5076655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ounded Rectangle 44"/>
          <p:cNvSpPr/>
          <p:nvPr/>
        </p:nvSpPr>
        <p:spPr>
          <a:xfrm>
            <a:off x="4848947" y="1930508"/>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43" name="Rounded Rectangle 42"/>
          <p:cNvSpPr/>
          <p:nvPr/>
        </p:nvSpPr>
        <p:spPr>
          <a:xfrm>
            <a:off x="4681839" y="2008392"/>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2" name="Title 1"/>
          <p:cNvSpPr>
            <a:spLocks noGrp="1"/>
          </p:cNvSpPr>
          <p:nvPr>
            <p:ph type="title"/>
          </p:nvPr>
        </p:nvSpPr>
        <p:spPr>
          <a:xfrm>
            <a:off x="853888" y="57731"/>
            <a:ext cx="10515600" cy="670045"/>
          </a:xfrm>
        </p:spPr>
        <p:txBody>
          <a:bodyPr/>
          <a:lstStyle/>
          <a:p>
            <a:r>
              <a:rPr lang="en-US" dirty="0" smtClean="0"/>
              <a:t>Consul + Ingress </a:t>
            </a:r>
            <a:r>
              <a:rPr lang="mr-IN" dirty="0" smtClean="0"/>
              <a:t>–</a:t>
            </a:r>
            <a:r>
              <a:rPr lang="en-US" dirty="0" smtClean="0"/>
              <a:t> perfect match?</a:t>
            </a:r>
            <a:endParaRPr lang="en-US" dirty="0"/>
          </a:p>
        </p:txBody>
      </p:sp>
      <p:sp>
        <p:nvSpPr>
          <p:cNvPr id="5" name="Rounded Rectangle 4"/>
          <p:cNvSpPr/>
          <p:nvPr/>
        </p:nvSpPr>
        <p:spPr>
          <a:xfrm>
            <a:off x="4477185" y="2086276"/>
            <a:ext cx="4544381" cy="4365186"/>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node1</a:t>
            </a:r>
            <a:endParaRPr lang="en-US" dirty="0"/>
          </a:p>
        </p:txBody>
      </p:sp>
      <p:sp>
        <p:nvSpPr>
          <p:cNvPr id="9" name="Oval 8"/>
          <p:cNvSpPr/>
          <p:nvPr/>
        </p:nvSpPr>
        <p:spPr>
          <a:xfrm>
            <a:off x="4785145" y="239659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1" name="Cloud 10"/>
          <p:cNvSpPr/>
          <p:nvPr/>
        </p:nvSpPr>
        <p:spPr>
          <a:xfrm>
            <a:off x="6098625" y="847454"/>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2" name="Straight Arrow Connector 41"/>
          <p:cNvCxnSpPr>
            <a:stCxn id="11" idx="1"/>
            <a:endCxn id="47" idx="0"/>
          </p:cNvCxnSpPr>
          <p:nvPr/>
        </p:nvCxnSpPr>
        <p:spPr>
          <a:xfrm>
            <a:off x="6797872" y="1439615"/>
            <a:ext cx="0" cy="1521533"/>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6192338" y="5000912"/>
            <a:ext cx="1211068"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mysite</a:t>
            </a:r>
            <a:endParaRPr lang="en-US" dirty="0"/>
          </a:p>
        </p:txBody>
      </p:sp>
      <p:sp>
        <p:nvSpPr>
          <p:cNvPr id="4" name="TextBox 3"/>
          <p:cNvSpPr txBox="1"/>
          <p:nvPr/>
        </p:nvSpPr>
        <p:spPr>
          <a:xfrm>
            <a:off x="4063268" y="749978"/>
            <a:ext cx="2196790" cy="923330"/>
          </a:xfrm>
          <a:prstGeom prst="rect">
            <a:avLst/>
          </a:prstGeom>
          <a:noFill/>
        </p:spPr>
        <p:txBody>
          <a:bodyPr wrap="square" rtlCol="0">
            <a:spAutoFit/>
          </a:bodyPr>
          <a:lstStyle/>
          <a:p>
            <a:r>
              <a:rPr lang="en-US" dirty="0" err="1" smtClean="0"/>
              <a:t>mysite.consul.io</a:t>
            </a:r>
            <a:endParaRPr lang="en-US" dirty="0" smtClean="0"/>
          </a:p>
          <a:p>
            <a:r>
              <a:rPr lang="en-US" dirty="0"/>
              <a:t>r</a:t>
            </a:r>
            <a:r>
              <a:rPr lang="en-US" dirty="0" smtClean="0"/>
              <a:t>esolves to dynamic pool of k8s nodes</a:t>
            </a:r>
            <a:endParaRPr lang="en-US" dirty="0"/>
          </a:p>
        </p:txBody>
      </p:sp>
      <p:sp>
        <p:nvSpPr>
          <p:cNvPr id="47" name="Oval 46"/>
          <p:cNvSpPr/>
          <p:nvPr/>
        </p:nvSpPr>
        <p:spPr>
          <a:xfrm>
            <a:off x="4833226" y="2961148"/>
            <a:ext cx="3929292" cy="1536697"/>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Ingress Controller</a:t>
            </a:r>
          </a:p>
          <a:p>
            <a:pPr algn="ctr"/>
            <a:r>
              <a:rPr lang="en-US" dirty="0" smtClean="0"/>
              <a:t>Routes to services based on host header</a:t>
            </a:r>
            <a:endParaRPr lang="en-US" dirty="0"/>
          </a:p>
        </p:txBody>
      </p:sp>
      <p:sp>
        <p:nvSpPr>
          <p:cNvPr id="49" name="Oval 48"/>
          <p:cNvSpPr/>
          <p:nvPr/>
        </p:nvSpPr>
        <p:spPr>
          <a:xfrm>
            <a:off x="2349939" y="93879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Consul</a:t>
            </a:r>
          </a:p>
          <a:p>
            <a:pPr algn="ctr"/>
            <a:r>
              <a:rPr lang="en-US" dirty="0" smtClean="0"/>
              <a:t>API</a:t>
            </a:r>
            <a:endParaRPr lang="en-US" dirty="0"/>
          </a:p>
        </p:txBody>
      </p:sp>
      <p:cxnSp>
        <p:nvCxnSpPr>
          <p:cNvPr id="51" name="Curved Connector 50"/>
          <p:cNvCxnSpPr>
            <a:stCxn id="9" idx="2"/>
            <a:endCxn id="49" idx="4"/>
          </p:cNvCxnSpPr>
          <p:nvPr/>
        </p:nvCxnSpPr>
        <p:spPr>
          <a:xfrm rot="10800000">
            <a:off x="2977469" y="2086276"/>
            <a:ext cx="1807677" cy="489616"/>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Oval 57"/>
          <p:cNvSpPr/>
          <p:nvPr/>
        </p:nvSpPr>
        <p:spPr>
          <a:xfrm>
            <a:off x="4973404" y="3530992"/>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I</a:t>
            </a:r>
            <a:endParaRPr lang="en-US" dirty="0"/>
          </a:p>
        </p:txBody>
      </p:sp>
      <p:cxnSp>
        <p:nvCxnSpPr>
          <p:cNvPr id="60" name="Straight Arrow Connector 59"/>
          <p:cNvCxnSpPr>
            <a:stCxn id="47" idx="4"/>
            <a:endCxn id="54" idx="0"/>
          </p:cNvCxnSpPr>
          <p:nvPr/>
        </p:nvCxnSpPr>
        <p:spPr>
          <a:xfrm>
            <a:off x="6797872" y="4497845"/>
            <a:ext cx="0" cy="50306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143691" y="2667334"/>
            <a:ext cx="4255116" cy="3416320"/>
          </a:xfrm>
          <a:prstGeom prst="rect">
            <a:avLst/>
          </a:prstGeom>
          <a:noFill/>
        </p:spPr>
        <p:txBody>
          <a:bodyPr wrap="square" rtlCol="0">
            <a:spAutoFit/>
          </a:bodyPr>
          <a:lstStyle/>
          <a:p>
            <a:r>
              <a:rPr lang="en-US" dirty="0" smtClean="0"/>
              <a:t>Challenges</a:t>
            </a:r>
          </a:p>
          <a:p>
            <a:pPr marL="285750" indent="-285750">
              <a:buFont typeface="Arial" charset="0"/>
              <a:buChar char="•"/>
            </a:pPr>
            <a:r>
              <a:rPr lang="en-US" dirty="0" smtClean="0"/>
              <a:t>Accessing services across data centers</a:t>
            </a:r>
          </a:p>
          <a:p>
            <a:pPr marL="285750" indent="-285750">
              <a:buFont typeface="Arial" charset="0"/>
              <a:buChar char="•"/>
            </a:pPr>
            <a:r>
              <a:rPr lang="en-US" dirty="0" smtClean="0"/>
              <a:t>Tuning required for consul DNS</a:t>
            </a:r>
          </a:p>
          <a:p>
            <a:pPr marL="285750" indent="-285750">
              <a:buFont typeface="Arial" charset="0"/>
              <a:buChar char="•"/>
            </a:pPr>
            <a:r>
              <a:rPr lang="en-US" dirty="0" smtClean="0"/>
              <a:t>Additional latency from both consul DNS and ingress</a:t>
            </a:r>
          </a:p>
          <a:p>
            <a:pPr marL="285750" indent="-285750">
              <a:buFont typeface="Arial" charset="0"/>
              <a:buChar char="•"/>
            </a:pPr>
            <a:r>
              <a:rPr lang="en-US" dirty="0" smtClean="0"/>
              <a:t>Kube2consul </a:t>
            </a:r>
            <a:r>
              <a:rPr lang="en-US" dirty="0" smtClean="0"/>
              <a:t>plugin needs support for Consul </a:t>
            </a:r>
            <a:r>
              <a:rPr lang="en-US" dirty="0" smtClean="0"/>
              <a:t>ACL’s</a:t>
            </a:r>
          </a:p>
          <a:p>
            <a:r>
              <a:rPr lang="en-US" dirty="0" smtClean="0"/>
              <a:t>Benefit</a:t>
            </a:r>
            <a:endParaRPr lang="en-US" dirty="0"/>
          </a:p>
          <a:p>
            <a:pPr marL="285750" indent="-285750">
              <a:buFont typeface="Arial" charset="0"/>
              <a:buChar char="•"/>
            </a:pPr>
            <a:r>
              <a:rPr lang="en-US" dirty="0"/>
              <a:t>Direct access to services is possible but requires reading SRV record from DNS</a:t>
            </a:r>
          </a:p>
          <a:p>
            <a:pPr marL="285750" indent="-285750">
              <a:buFont typeface="Arial" charset="0"/>
              <a:buChar char="•"/>
            </a:pPr>
            <a:endParaRPr lang="en-US" dirty="0" smtClean="0"/>
          </a:p>
          <a:p>
            <a:endParaRPr lang="en-US" dirty="0"/>
          </a:p>
        </p:txBody>
      </p:sp>
    </p:spTree>
    <p:extLst>
      <p:ext uri="{BB962C8B-B14F-4D97-AF65-F5344CB8AC3E}">
        <p14:creationId xmlns:p14="http://schemas.microsoft.com/office/powerpoint/2010/main" val="4696199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9" name="Curved Connector 88"/>
          <p:cNvCxnSpPr>
            <a:stCxn id="61" idx="2"/>
            <a:endCxn id="37" idx="4"/>
          </p:cNvCxnSpPr>
          <p:nvPr/>
        </p:nvCxnSpPr>
        <p:spPr>
          <a:xfrm rot="10800000">
            <a:off x="1570753" y="4055781"/>
            <a:ext cx="3893814" cy="402643"/>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Curved Connector 92"/>
          <p:cNvCxnSpPr>
            <a:stCxn id="66" idx="2"/>
            <a:endCxn id="37" idx="4"/>
          </p:cNvCxnSpPr>
          <p:nvPr/>
        </p:nvCxnSpPr>
        <p:spPr>
          <a:xfrm rot="10800000">
            <a:off x="1570754" y="4055780"/>
            <a:ext cx="7186761" cy="410516"/>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53888" y="57731"/>
            <a:ext cx="10515600" cy="670045"/>
          </a:xfrm>
        </p:spPr>
        <p:txBody>
          <a:bodyPr/>
          <a:lstStyle/>
          <a:p>
            <a:r>
              <a:rPr lang="en-US" dirty="0" smtClean="0"/>
              <a:t>LB + Ingress - DC</a:t>
            </a:r>
            <a:endParaRPr lang="en-US" dirty="0"/>
          </a:p>
        </p:txBody>
      </p:sp>
      <p:sp>
        <p:nvSpPr>
          <p:cNvPr id="11" name="Cloud 10"/>
          <p:cNvSpPr/>
          <p:nvPr/>
        </p:nvSpPr>
        <p:spPr>
          <a:xfrm>
            <a:off x="6111688"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2864158" y="1437950"/>
            <a:ext cx="7862178" cy="2111475"/>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Tier</a:t>
            </a:r>
            <a:endParaRPr lang="en-US" dirty="0"/>
          </a:p>
        </p:txBody>
      </p:sp>
      <p:sp>
        <p:nvSpPr>
          <p:cNvPr id="24" name="Oval 23"/>
          <p:cNvSpPr/>
          <p:nvPr/>
        </p:nvSpPr>
        <p:spPr>
          <a:xfrm>
            <a:off x="3065040"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k8s1</a:t>
            </a:r>
            <a:endParaRPr lang="en-US" dirty="0"/>
          </a:p>
        </p:txBody>
      </p:sp>
      <p:cxnSp>
        <p:nvCxnSpPr>
          <p:cNvPr id="39" name="Straight Arrow Connector 38"/>
          <p:cNvCxnSpPr>
            <a:stCxn id="11" idx="1"/>
          </p:cNvCxnSpPr>
          <p:nvPr/>
        </p:nvCxnSpPr>
        <p:spPr>
          <a:xfrm>
            <a:off x="6810935"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74" idx="4"/>
            <a:endCxn id="68" idx="0"/>
          </p:cNvCxnSpPr>
          <p:nvPr/>
        </p:nvCxnSpPr>
        <p:spPr>
          <a:xfrm>
            <a:off x="10076328" y="3482039"/>
            <a:ext cx="6358"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73" idx="4"/>
            <a:endCxn id="62" idx="0"/>
          </p:cNvCxnSpPr>
          <p:nvPr/>
        </p:nvCxnSpPr>
        <p:spPr>
          <a:xfrm>
            <a:off x="6795247" y="3482039"/>
            <a:ext cx="11572"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24" idx="4"/>
            <a:endCxn id="49" idx="0"/>
          </p:cNvCxnSpPr>
          <p:nvPr/>
        </p:nvCxnSpPr>
        <p:spPr>
          <a:xfrm>
            <a:off x="3634299" y="3482039"/>
            <a:ext cx="297"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p:cNvSpPr/>
          <p:nvPr/>
        </p:nvSpPr>
        <p:spPr>
          <a:xfrm>
            <a:off x="221547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1</a:t>
            </a:r>
            <a:endParaRPr lang="en-US" sz="1600" dirty="0"/>
          </a:p>
        </p:txBody>
      </p:sp>
      <p:sp>
        <p:nvSpPr>
          <p:cNvPr id="51" name="Oval 50"/>
          <p:cNvSpPr/>
          <p:nvPr/>
        </p:nvSpPr>
        <p:spPr>
          <a:xfrm>
            <a:off x="322700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53" name="Oval 52"/>
          <p:cNvSpPr/>
          <p:nvPr/>
        </p:nvSpPr>
        <p:spPr>
          <a:xfrm>
            <a:off x="253138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55" name="Straight Arrow Connector 54"/>
          <p:cNvCxnSpPr>
            <a:stCxn id="53" idx="4"/>
            <a:endCxn id="51" idx="0"/>
          </p:cNvCxnSpPr>
          <p:nvPr/>
        </p:nvCxnSpPr>
        <p:spPr>
          <a:xfrm flipH="1">
            <a:off x="363265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2" name="Rounded Rectangle 61"/>
          <p:cNvSpPr/>
          <p:nvPr/>
        </p:nvSpPr>
        <p:spPr>
          <a:xfrm>
            <a:off x="5387697"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2</a:t>
            </a:r>
          </a:p>
        </p:txBody>
      </p:sp>
      <p:sp>
        <p:nvSpPr>
          <p:cNvPr id="63" name="Oval 62"/>
          <p:cNvSpPr/>
          <p:nvPr/>
        </p:nvSpPr>
        <p:spPr>
          <a:xfrm>
            <a:off x="6395544"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64" name="Oval 63"/>
          <p:cNvSpPr/>
          <p:nvPr/>
        </p:nvSpPr>
        <p:spPr>
          <a:xfrm>
            <a:off x="5699919"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65" name="Straight Arrow Connector 64"/>
          <p:cNvCxnSpPr/>
          <p:nvPr/>
        </p:nvCxnSpPr>
        <p:spPr>
          <a:xfrm flipH="1">
            <a:off x="6801189"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8" name="Rounded Rectangle 67"/>
          <p:cNvSpPr/>
          <p:nvPr/>
        </p:nvSpPr>
        <p:spPr>
          <a:xfrm>
            <a:off x="866356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3</a:t>
            </a:r>
          </a:p>
        </p:txBody>
      </p:sp>
      <p:sp>
        <p:nvSpPr>
          <p:cNvPr id="69" name="Oval 68"/>
          <p:cNvSpPr/>
          <p:nvPr/>
        </p:nvSpPr>
        <p:spPr>
          <a:xfrm>
            <a:off x="967509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70" name="Oval 69"/>
          <p:cNvSpPr/>
          <p:nvPr/>
        </p:nvSpPr>
        <p:spPr>
          <a:xfrm>
            <a:off x="897947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71" name="Straight Arrow Connector 70"/>
          <p:cNvCxnSpPr/>
          <p:nvPr/>
        </p:nvCxnSpPr>
        <p:spPr>
          <a:xfrm flipH="1">
            <a:off x="1008074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2330301" y="4283574"/>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7" name="Oval 36"/>
          <p:cNvSpPr/>
          <p:nvPr/>
        </p:nvSpPr>
        <p:spPr>
          <a:xfrm>
            <a:off x="943224" y="2908297"/>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cxnSp>
        <p:nvCxnSpPr>
          <p:cNvPr id="38" name="Curved Connector 37"/>
          <p:cNvCxnSpPr>
            <a:stCxn id="36" idx="2"/>
            <a:endCxn id="37" idx="4"/>
          </p:cNvCxnSpPr>
          <p:nvPr/>
        </p:nvCxnSpPr>
        <p:spPr>
          <a:xfrm rot="10800000">
            <a:off x="1570753" y="4055780"/>
            <a:ext cx="759548" cy="407088"/>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urved Connector 39"/>
          <p:cNvCxnSpPr>
            <a:stCxn id="37" idx="0"/>
            <a:endCxn id="18" idx="1"/>
          </p:cNvCxnSpPr>
          <p:nvPr/>
        </p:nvCxnSpPr>
        <p:spPr>
          <a:xfrm rot="5400000" flipH="1" flipV="1">
            <a:off x="2010151" y="2054291"/>
            <a:ext cx="414609" cy="1293405"/>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5464567" y="4279129"/>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6" name="Oval 65"/>
          <p:cNvSpPr/>
          <p:nvPr/>
        </p:nvSpPr>
        <p:spPr>
          <a:xfrm>
            <a:off x="8757514" y="4287002"/>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73" name="Oval 72"/>
          <p:cNvSpPr/>
          <p:nvPr/>
        </p:nvSpPr>
        <p:spPr>
          <a:xfrm>
            <a:off x="6225988"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k8s2</a:t>
            </a:r>
            <a:endParaRPr lang="en-US" dirty="0"/>
          </a:p>
        </p:txBody>
      </p:sp>
      <p:sp>
        <p:nvSpPr>
          <p:cNvPr id="74" name="Oval 73"/>
          <p:cNvSpPr/>
          <p:nvPr/>
        </p:nvSpPr>
        <p:spPr>
          <a:xfrm>
            <a:off x="9507069"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k8s3</a:t>
            </a:r>
            <a:endParaRPr lang="en-US" dirty="0"/>
          </a:p>
        </p:txBody>
      </p:sp>
      <p:sp>
        <p:nvSpPr>
          <p:cNvPr id="75" name="Oval 74"/>
          <p:cNvSpPr/>
          <p:nvPr/>
        </p:nvSpPr>
        <p:spPr>
          <a:xfrm>
            <a:off x="5878147" y="1523998"/>
            <a:ext cx="1834200"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emea</a:t>
            </a:r>
            <a:endParaRPr lang="en-US" dirty="0"/>
          </a:p>
        </p:txBody>
      </p:sp>
      <p:cxnSp>
        <p:nvCxnSpPr>
          <p:cNvPr id="76" name="Straight Arrow Connector 75"/>
          <p:cNvCxnSpPr>
            <a:stCxn id="75" idx="3"/>
            <a:endCxn id="24" idx="7"/>
          </p:cNvCxnSpPr>
          <p:nvPr/>
        </p:nvCxnSpPr>
        <p:spPr>
          <a:xfrm flipH="1">
            <a:off x="4036826" y="2031195"/>
            <a:ext cx="2109933" cy="94364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75" idx="4"/>
            <a:endCxn id="73" idx="0"/>
          </p:cNvCxnSpPr>
          <p:nvPr/>
        </p:nvCxnSpPr>
        <p:spPr>
          <a:xfrm>
            <a:off x="6795247" y="2118216"/>
            <a:ext cx="0" cy="76960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75" idx="5"/>
            <a:endCxn id="74" idx="1"/>
          </p:cNvCxnSpPr>
          <p:nvPr/>
        </p:nvCxnSpPr>
        <p:spPr>
          <a:xfrm>
            <a:off x="7443735" y="2031195"/>
            <a:ext cx="2230066" cy="94364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759722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9" name="Curved Connector 88"/>
          <p:cNvCxnSpPr>
            <a:stCxn id="61" idx="2"/>
            <a:endCxn id="37" idx="4"/>
          </p:cNvCxnSpPr>
          <p:nvPr/>
        </p:nvCxnSpPr>
        <p:spPr>
          <a:xfrm rot="10800000">
            <a:off x="1570753" y="4055781"/>
            <a:ext cx="3893814" cy="402643"/>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3" name="Curved Connector 92"/>
          <p:cNvCxnSpPr>
            <a:stCxn id="66" idx="2"/>
            <a:endCxn id="37" idx="4"/>
          </p:cNvCxnSpPr>
          <p:nvPr/>
        </p:nvCxnSpPr>
        <p:spPr>
          <a:xfrm rot="10800000">
            <a:off x="1570754" y="4055780"/>
            <a:ext cx="7186761" cy="410516"/>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53888" y="57731"/>
            <a:ext cx="10515600" cy="670045"/>
          </a:xfrm>
        </p:spPr>
        <p:txBody>
          <a:bodyPr/>
          <a:lstStyle/>
          <a:p>
            <a:r>
              <a:rPr lang="en-US" dirty="0" smtClean="0"/>
              <a:t>LB + Ingress - DC</a:t>
            </a:r>
            <a:endParaRPr lang="en-US" dirty="0"/>
          </a:p>
        </p:txBody>
      </p:sp>
      <p:sp>
        <p:nvSpPr>
          <p:cNvPr id="11" name="Cloud 10"/>
          <p:cNvSpPr/>
          <p:nvPr/>
        </p:nvSpPr>
        <p:spPr>
          <a:xfrm>
            <a:off x="6084980" y="612080"/>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2864158" y="1462193"/>
            <a:ext cx="7862178" cy="2111475"/>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Tier</a:t>
            </a:r>
            <a:endParaRPr lang="en-US" dirty="0"/>
          </a:p>
        </p:txBody>
      </p:sp>
      <p:sp>
        <p:nvSpPr>
          <p:cNvPr id="24" name="Oval 23"/>
          <p:cNvSpPr/>
          <p:nvPr/>
        </p:nvSpPr>
        <p:spPr>
          <a:xfrm>
            <a:off x="3065040"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k8s1</a:t>
            </a:r>
            <a:endParaRPr lang="en-US" dirty="0"/>
          </a:p>
        </p:txBody>
      </p:sp>
      <p:cxnSp>
        <p:nvCxnSpPr>
          <p:cNvPr id="39" name="Straight Arrow Connector 38"/>
          <p:cNvCxnSpPr>
            <a:stCxn id="11" idx="1"/>
          </p:cNvCxnSpPr>
          <p:nvPr/>
        </p:nvCxnSpPr>
        <p:spPr>
          <a:xfrm>
            <a:off x="6784227" y="1204241"/>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74" idx="4"/>
            <a:endCxn id="68" idx="0"/>
          </p:cNvCxnSpPr>
          <p:nvPr/>
        </p:nvCxnSpPr>
        <p:spPr>
          <a:xfrm>
            <a:off x="10076328" y="3482039"/>
            <a:ext cx="6358"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73" idx="4"/>
            <a:endCxn id="62" idx="0"/>
          </p:cNvCxnSpPr>
          <p:nvPr/>
        </p:nvCxnSpPr>
        <p:spPr>
          <a:xfrm>
            <a:off x="6795247" y="3482039"/>
            <a:ext cx="11572"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24" idx="4"/>
            <a:endCxn id="49" idx="0"/>
          </p:cNvCxnSpPr>
          <p:nvPr/>
        </p:nvCxnSpPr>
        <p:spPr>
          <a:xfrm>
            <a:off x="3634299" y="3482039"/>
            <a:ext cx="297" cy="72583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p:cNvSpPr/>
          <p:nvPr/>
        </p:nvSpPr>
        <p:spPr>
          <a:xfrm>
            <a:off x="221547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1</a:t>
            </a:r>
            <a:endParaRPr lang="en-US" sz="1600" dirty="0"/>
          </a:p>
        </p:txBody>
      </p:sp>
      <p:sp>
        <p:nvSpPr>
          <p:cNvPr id="51" name="Oval 50"/>
          <p:cNvSpPr/>
          <p:nvPr/>
        </p:nvSpPr>
        <p:spPr>
          <a:xfrm>
            <a:off x="322700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53" name="Oval 52"/>
          <p:cNvSpPr/>
          <p:nvPr/>
        </p:nvSpPr>
        <p:spPr>
          <a:xfrm>
            <a:off x="253138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55" name="Straight Arrow Connector 54"/>
          <p:cNvCxnSpPr>
            <a:stCxn id="53" idx="4"/>
            <a:endCxn id="51" idx="0"/>
          </p:cNvCxnSpPr>
          <p:nvPr/>
        </p:nvCxnSpPr>
        <p:spPr>
          <a:xfrm flipH="1">
            <a:off x="363265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2" name="Rounded Rectangle 61"/>
          <p:cNvSpPr/>
          <p:nvPr/>
        </p:nvSpPr>
        <p:spPr>
          <a:xfrm>
            <a:off x="5387697"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2</a:t>
            </a:r>
          </a:p>
        </p:txBody>
      </p:sp>
      <p:sp>
        <p:nvSpPr>
          <p:cNvPr id="63" name="Oval 62"/>
          <p:cNvSpPr/>
          <p:nvPr/>
        </p:nvSpPr>
        <p:spPr>
          <a:xfrm>
            <a:off x="6395544"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64" name="Oval 63"/>
          <p:cNvSpPr/>
          <p:nvPr/>
        </p:nvSpPr>
        <p:spPr>
          <a:xfrm>
            <a:off x="5699919"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65" name="Straight Arrow Connector 64"/>
          <p:cNvCxnSpPr/>
          <p:nvPr/>
        </p:nvCxnSpPr>
        <p:spPr>
          <a:xfrm flipH="1">
            <a:off x="6801189"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8" name="Rounded Rectangle 67"/>
          <p:cNvSpPr/>
          <p:nvPr/>
        </p:nvSpPr>
        <p:spPr>
          <a:xfrm>
            <a:off x="866356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3</a:t>
            </a:r>
          </a:p>
        </p:txBody>
      </p:sp>
      <p:sp>
        <p:nvSpPr>
          <p:cNvPr id="69" name="Oval 68"/>
          <p:cNvSpPr/>
          <p:nvPr/>
        </p:nvSpPr>
        <p:spPr>
          <a:xfrm>
            <a:off x="967509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70" name="Oval 69"/>
          <p:cNvSpPr/>
          <p:nvPr/>
        </p:nvSpPr>
        <p:spPr>
          <a:xfrm>
            <a:off x="897947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71" name="Straight Arrow Connector 70"/>
          <p:cNvCxnSpPr/>
          <p:nvPr/>
        </p:nvCxnSpPr>
        <p:spPr>
          <a:xfrm flipH="1">
            <a:off x="1008074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2330301" y="4283574"/>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37" name="Oval 36"/>
          <p:cNvSpPr/>
          <p:nvPr/>
        </p:nvSpPr>
        <p:spPr>
          <a:xfrm>
            <a:off x="943224" y="2908297"/>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cxnSp>
        <p:nvCxnSpPr>
          <p:cNvPr id="38" name="Curved Connector 37"/>
          <p:cNvCxnSpPr>
            <a:stCxn id="36" idx="2"/>
            <a:endCxn id="37" idx="4"/>
          </p:cNvCxnSpPr>
          <p:nvPr/>
        </p:nvCxnSpPr>
        <p:spPr>
          <a:xfrm rot="10800000">
            <a:off x="1570753" y="4055780"/>
            <a:ext cx="759548" cy="407088"/>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urved Connector 39"/>
          <p:cNvCxnSpPr>
            <a:stCxn id="37" idx="0"/>
            <a:endCxn id="18" idx="1"/>
          </p:cNvCxnSpPr>
          <p:nvPr/>
        </p:nvCxnSpPr>
        <p:spPr>
          <a:xfrm rot="5400000" flipH="1" flipV="1">
            <a:off x="2022272" y="2066412"/>
            <a:ext cx="390366" cy="1293405"/>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1" name="Oval 60"/>
          <p:cNvSpPr/>
          <p:nvPr/>
        </p:nvSpPr>
        <p:spPr>
          <a:xfrm>
            <a:off x="5464567" y="4279129"/>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6" name="Oval 65"/>
          <p:cNvSpPr/>
          <p:nvPr/>
        </p:nvSpPr>
        <p:spPr>
          <a:xfrm>
            <a:off x="8757514" y="4287002"/>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73" name="Oval 72"/>
          <p:cNvSpPr/>
          <p:nvPr/>
        </p:nvSpPr>
        <p:spPr>
          <a:xfrm>
            <a:off x="6225988"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k8s2</a:t>
            </a:r>
            <a:endParaRPr lang="en-US" dirty="0"/>
          </a:p>
        </p:txBody>
      </p:sp>
      <p:sp>
        <p:nvSpPr>
          <p:cNvPr id="74" name="Oval 73"/>
          <p:cNvSpPr/>
          <p:nvPr/>
        </p:nvSpPr>
        <p:spPr>
          <a:xfrm>
            <a:off x="9507069" y="2887821"/>
            <a:ext cx="1138518"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k8s3</a:t>
            </a:r>
            <a:endParaRPr lang="en-US" dirty="0"/>
          </a:p>
        </p:txBody>
      </p:sp>
      <p:sp>
        <p:nvSpPr>
          <p:cNvPr id="75" name="Oval 74"/>
          <p:cNvSpPr/>
          <p:nvPr/>
        </p:nvSpPr>
        <p:spPr>
          <a:xfrm>
            <a:off x="5878147" y="1523998"/>
            <a:ext cx="1834200" cy="594218"/>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emea</a:t>
            </a:r>
            <a:endParaRPr lang="en-US" dirty="0"/>
          </a:p>
        </p:txBody>
      </p:sp>
      <p:cxnSp>
        <p:nvCxnSpPr>
          <p:cNvPr id="76" name="Straight Arrow Connector 75"/>
          <p:cNvCxnSpPr>
            <a:stCxn id="75" idx="3"/>
            <a:endCxn id="24" idx="7"/>
          </p:cNvCxnSpPr>
          <p:nvPr/>
        </p:nvCxnSpPr>
        <p:spPr>
          <a:xfrm flipH="1">
            <a:off x="4036826" y="2031195"/>
            <a:ext cx="2109933" cy="94364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75" idx="4"/>
            <a:endCxn id="73" idx="0"/>
          </p:cNvCxnSpPr>
          <p:nvPr/>
        </p:nvCxnSpPr>
        <p:spPr>
          <a:xfrm>
            <a:off x="6795247" y="2118216"/>
            <a:ext cx="0" cy="769605"/>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80" name="Straight Arrow Connector 79"/>
          <p:cNvCxnSpPr>
            <a:stCxn id="75" idx="5"/>
            <a:endCxn id="74" idx="1"/>
          </p:cNvCxnSpPr>
          <p:nvPr/>
        </p:nvCxnSpPr>
        <p:spPr>
          <a:xfrm>
            <a:off x="7443735" y="2031195"/>
            <a:ext cx="2230066" cy="943647"/>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p:cNvSpPr txBox="1"/>
          <p:nvPr/>
        </p:nvSpPr>
        <p:spPr>
          <a:xfrm>
            <a:off x="2225684" y="2485948"/>
            <a:ext cx="2813932" cy="369332"/>
          </a:xfrm>
          <a:prstGeom prst="rect">
            <a:avLst/>
          </a:prstGeom>
          <a:noFill/>
        </p:spPr>
        <p:txBody>
          <a:bodyPr wrap="square" rtlCol="0">
            <a:spAutoFit/>
          </a:bodyPr>
          <a:lstStyle/>
          <a:p>
            <a:pPr algn="ctr"/>
            <a:r>
              <a:rPr lang="en-US" dirty="0" smtClean="0"/>
              <a:t>k8s1.emea.my.com</a:t>
            </a:r>
            <a:endParaRPr lang="en-US" dirty="0"/>
          </a:p>
        </p:txBody>
      </p:sp>
      <p:sp>
        <p:nvSpPr>
          <p:cNvPr id="41" name="TextBox 40"/>
          <p:cNvSpPr txBox="1"/>
          <p:nvPr/>
        </p:nvSpPr>
        <p:spPr>
          <a:xfrm>
            <a:off x="5403969" y="2485948"/>
            <a:ext cx="2813932" cy="369332"/>
          </a:xfrm>
          <a:prstGeom prst="rect">
            <a:avLst/>
          </a:prstGeom>
          <a:noFill/>
        </p:spPr>
        <p:txBody>
          <a:bodyPr wrap="square" rtlCol="0">
            <a:spAutoFit/>
          </a:bodyPr>
          <a:lstStyle/>
          <a:p>
            <a:pPr algn="ctr"/>
            <a:r>
              <a:rPr lang="en-US" dirty="0" smtClean="0"/>
              <a:t>k8s2.emea.my.com</a:t>
            </a:r>
            <a:endParaRPr lang="en-US" dirty="0"/>
          </a:p>
        </p:txBody>
      </p:sp>
      <p:sp>
        <p:nvSpPr>
          <p:cNvPr id="42" name="TextBox 41"/>
          <p:cNvSpPr txBox="1"/>
          <p:nvPr/>
        </p:nvSpPr>
        <p:spPr>
          <a:xfrm>
            <a:off x="8669362" y="2486799"/>
            <a:ext cx="2813932" cy="369332"/>
          </a:xfrm>
          <a:prstGeom prst="rect">
            <a:avLst/>
          </a:prstGeom>
          <a:noFill/>
        </p:spPr>
        <p:txBody>
          <a:bodyPr wrap="square" rtlCol="0">
            <a:spAutoFit/>
          </a:bodyPr>
          <a:lstStyle/>
          <a:p>
            <a:pPr algn="ctr"/>
            <a:r>
              <a:rPr lang="en-US" dirty="0" smtClean="0"/>
              <a:t>k8s3.emea.my.com</a:t>
            </a:r>
            <a:endParaRPr lang="en-US" dirty="0"/>
          </a:p>
        </p:txBody>
      </p:sp>
      <p:sp>
        <p:nvSpPr>
          <p:cNvPr id="45" name="TextBox 44"/>
          <p:cNvSpPr txBox="1"/>
          <p:nvPr/>
        </p:nvSpPr>
        <p:spPr>
          <a:xfrm>
            <a:off x="4362994" y="125946"/>
            <a:ext cx="4771037" cy="369332"/>
          </a:xfrm>
          <a:prstGeom prst="rect">
            <a:avLst/>
          </a:prstGeom>
          <a:noFill/>
        </p:spPr>
        <p:txBody>
          <a:bodyPr wrap="square" rtlCol="0">
            <a:spAutoFit/>
          </a:bodyPr>
          <a:lstStyle/>
          <a:p>
            <a:pPr algn="ctr"/>
            <a:r>
              <a:rPr lang="en-US" dirty="0" err="1" smtClean="0"/>
              <a:t>mysite.emea.my.com</a:t>
            </a:r>
            <a:r>
              <a:rPr lang="en-US" dirty="0" smtClean="0"/>
              <a:t> = CNAME to any of the A’s </a:t>
            </a:r>
            <a:endParaRPr lang="en-US" dirty="0"/>
          </a:p>
        </p:txBody>
      </p:sp>
      <p:sp>
        <p:nvSpPr>
          <p:cNvPr id="46" name="TextBox 45"/>
          <p:cNvSpPr txBox="1"/>
          <p:nvPr/>
        </p:nvSpPr>
        <p:spPr>
          <a:xfrm>
            <a:off x="5370351" y="1160039"/>
            <a:ext cx="2813932" cy="369332"/>
          </a:xfrm>
          <a:prstGeom prst="rect">
            <a:avLst/>
          </a:prstGeom>
          <a:noFill/>
        </p:spPr>
        <p:txBody>
          <a:bodyPr wrap="square" rtlCol="0">
            <a:spAutoFit/>
          </a:bodyPr>
          <a:lstStyle/>
          <a:p>
            <a:pPr algn="ctr"/>
            <a:r>
              <a:rPr lang="en-US" dirty="0" err="1" smtClean="0"/>
              <a:t>emea.my.com</a:t>
            </a:r>
            <a:endParaRPr lang="en-US" dirty="0"/>
          </a:p>
        </p:txBody>
      </p:sp>
    </p:spTree>
    <p:extLst>
      <p:ext uri="{BB962C8B-B14F-4D97-AF65-F5344CB8AC3E}">
        <p14:creationId xmlns:p14="http://schemas.microsoft.com/office/powerpoint/2010/main" val="21177171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6" name="Curved Connector 95"/>
          <p:cNvCxnSpPr>
            <a:stCxn id="9" idx="7"/>
            <a:endCxn id="91" idx="1"/>
          </p:cNvCxnSpPr>
          <p:nvPr/>
        </p:nvCxnSpPr>
        <p:spPr>
          <a:xfrm rot="5400000" flipH="1" flipV="1">
            <a:off x="3333902" y="1861745"/>
            <a:ext cx="284839" cy="3492748"/>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Curved Connector 98"/>
          <p:cNvCxnSpPr>
            <a:stCxn id="9" idx="7"/>
            <a:endCxn id="92" idx="1"/>
          </p:cNvCxnSpPr>
          <p:nvPr/>
        </p:nvCxnSpPr>
        <p:spPr>
          <a:xfrm rot="5400000" flipH="1" flipV="1">
            <a:off x="4986785" y="208860"/>
            <a:ext cx="284840" cy="6798517"/>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853888" y="57731"/>
            <a:ext cx="10515600" cy="670045"/>
          </a:xfrm>
        </p:spPr>
        <p:txBody>
          <a:bodyPr/>
          <a:lstStyle/>
          <a:p>
            <a:r>
              <a:rPr lang="en-US" dirty="0" smtClean="0"/>
              <a:t>LB + Ingress - Cloud</a:t>
            </a:r>
            <a:endParaRPr lang="en-US" dirty="0"/>
          </a:p>
        </p:txBody>
      </p:sp>
      <p:sp>
        <p:nvSpPr>
          <p:cNvPr id="9" name="Oval 8"/>
          <p:cNvSpPr/>
          <p:nvPr/>
        </p:nvSpPr>
        <p:spPr>
          <a:xfrm>
            <a:off x="138360" y="3698024"/>
            <a:ext cx="1864660"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autoscaling</a:t>
            </a:r>
            <a:endParaRPr lang="en-US" dirty="0"/>
          </a:p>
        </p:txBody>
      </p:sp>
      <p:sp>
        <p:nvSpPr>
          <p:cNvPr id="11" name="Cloud 10"/>
          <p:cNvSpPr/>
          <p:nvPr/>
        </p:nvSpPr>
        <p:spPr>
          <a:xfrm>
            <a:off x="6111688" y="1388887"/>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2681488" y="2459475"/>
            <a:ext cx="8239401" cy="620033"/>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 </a:t>
            </a:r>
            <a:r>
              <a:rPr lang="en-US" dirty="0" err="1" smtClean="0"/>
              <a:t>emea</a:t>
            </a:r>
            <a:endParaRPr lang="en-US" dirty="0"/>
          </a:p>
        </p:txBody>
      </p:sp>
      <p:cxnSp>
        <p:nvCxnSpPr>
          <p:cNvPr id="39" name="Straight Arrow Connector 38"/>
          <p:cNvCxnSpPr>
            <a:stCxn id="11" idx="1"/>
            <a:endCxn id="18" idx="0"/>
          </p:cNvCxnSpPr>
          <p:nvPr/>
        </p:nvCxnSpPr>
        <p:spPr>
          <a:xfrm flipH="1">
            <a:off x="6801189" y="1981048"/>
            <a:ext cx="9746" cy="47842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8" idx="2"/>
            <a:endCxn id="68" idx="0"/>
          </p:cNvCxnSpPr>
          <p:nvPr/>
        </p:nvCxnSpPr>
        <p:spPr>
          <a:xfrm>
            <a:off x="6801189" y="3079508"/>
            <a:ext cx="3281497" cy="112836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8" idx="2"/>
            <a:endCxn id="62" idx="0"/>
          </p:cNvCxnSpPr>
          <p:nvPr/>
        </p:nvCxnSpPr>
        <p:spPr>
          <a:xfrm>
            <a:off x="6801189" y="3079508"/>
            <a:ext cx="5630" cy="112836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49" idx="0"/>
          </p:cNvCxnSpPr>
          <p:nvPr/>
        </p:nvCxnSpPr>
        <p:spPr>
          <a:xfrm flipH="1">
            <a:off x="3634596" y="3079508"/>
            <a:ext cx="3166593" cy="1128366"/>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49" name="Rounded Rectangle 48"/>
          <p:cNvSpPr/>
          <p:nvPr/>
        </p:nvSpPr>
        <p:spPr>
          <a:xfrm>
            <a:off x="221547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1</a:t>
            </a:r>
            <a:endParaRPr lang="en-US" sz="1600" dirty="0"/>
          </a:p>
        </p:txBody>
      </p:sp>
      <p:sp>
        <p:nvSpPr>
          <p:cNvPr id="51" name="Oval 50"/>
          <p:cNvSpPr/>
          <p:nvPr/>
        </p:nvSpPr>
        <p:spPr>
          <a:xfrm>
            <a:off x="322700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53" name="Oval 52"/>
          <p:cNvSpPr/>
          <p:nvPr/>
        </p:nvSpPr>
        <p:spPr>
          <a:xfrm>
            <a:off x="253138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55" name="Straight Arrow Connector 54"/>
          <p:cNvCxnSpPr>
            <a:stCxn id="53" idx="4"/>
            <a:endCxn id="51" idx="0"/>
          </p:cNvCxnSpPr>
          <p:nvPr/>
        </p:nvCxnSpPr>
        <p:spPr>
          <a:xfrm flipH="1">
            <a:off x="363265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2" name="Rounded Rectangle 61"/>
          <p:cNvSpPr/>
          <p:nvPr/>
        </p:nvSpPr>
        <p:spPr>
          <a:xfrm>
            <a:off x="5387697"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2</a:t>
            </a:r>
          </a:p>
        </p:txBody>
      </p:sp>
      <p:sp>
        <p:nvSpPr>
          <p:cNvPr id="63" name="Oval 62"/>
          <p:cNvSpPr/>
          <p:nvPr/>
        </p:nvSpPr>
        <p:spPr>
          <a:xfrm>
            <a:off x="6395544"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64" name="Oval 63"/>
          <p:cNvSpPr/>
          <p:nvPr/>
        </p:nvSpPr>
        <p:spPr>
          <a:xfrm>
            <a:off x="5699919"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65" name="Straight Arrow Connector 64"/>
          <p:cNvCxnSpPr/>
          <p:nvPr/>
        </p:nvCxnSpPr>
        <p:spPr>
          <a:xfrm flipH="1">
            <a:off x="6801189"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68" name="Rounded Rectangle 67"/>
          <p:cNvSpPr/>
          <p:nvPr/>
        </p:nvSpPr>
        <p:spPr>
          <a:xfrm>
            <a:off x="8663564" y="4207874"/>
            <a:ext cx="2838244" cy="2573578"/>
          </a:xfrm>
          <a:prstGeom prst="roundRect">
            <a:avLst/>
          </a:prstGeom>
          <a:solidFill>
            <a:srgbClr val="0070C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z="1600" dirty="0" smtClean="0"/>
              <a:t>K8s </a:t>
            </a:r>
            <a:r>
              <a:rPr lang="en-US" sz="1600" dirty="0"/>
              <a:t>3</a:t>
            </a:r>
          </a:p>
        </p:txBody>
      </p:sp>
      <p:sp>
        <p:nvSpPr>
          <p:cNvPr id="69" name="Oval 68"/>
          <p:cNvSpPr/>
          <p:nvPr/>
        </p:nvSpPr>
        <p:spPr>
          <a:xfrm>
            <a:off x="9675095" y="5869134"/>
            <a:ext cx="811290" cy="430206"/>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t>mysite</a:t>
            </a:r>
            <a:endParaRPr lang="en-US" sz="1100" dirty="0"/>
          </a:p>
        </p:txBody>
      </p:sp>
      <p:sp>
        <p:nvSpPr>
          <p:cNvPr id="70" name="Oval 69"/>
          <p:cNvSpPr/>
          <p:nvPr/>
        </p:nvSpPr>
        <p:spPr>
          <a:xfrm>
            <a:off x="8979470" y="4708971"/>
            <a:ext cx="2213799" cy="678051"/>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smtClean="0"/>
              <a:t>Ingress Controller</a:t>
            </a:r>
          </a:p>
          <a:p>
            <a:pPr algn="ctr"/>
            <a:r>
              <a:rPr lang="en-US" sz="1100" dirty="0" smtClean="0"/>
              <a:t>Routes to services based on host header</a:t>
            </a:r>
            <a:endParaRPr lang="en-US" sz="1100" dirty="0"/>
          </a:p>
        </p:txBody>
      </p:sp>
      <p:cxnSp>
        <p:nvCxnSpPr>
          <p:cNvPr id="71" name="Straight Arrow Connector 70"/>
          <p:cNvCxnSpPr/>
          <p:nvPr/>
        </p:nvCxnSpPr>
        <p:spPr>
          <a:xfrm flipH="1">
            <a:off x="10080740" y="5387022"/>
            <a:ext cx="5630" cy="482112"/>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82" name="Curved Connector 81"/>
          <p:cNvCxnSpPr>
            <a:stCxn id="9" idx="0"/>
            <a:endCxn id="18" idx="1"/>
          </p:cNvCxnSpPr>
          <p:nvPr/>
        </p:nvCxnSpPr>
        <p:spPr>
          <a:xfrm rot="5400000" flipH="1" flipV="1">
            <a:off x="1411823" y="2428359"/>
            <a:ext cx="928532" cy="1610798"/>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Rounded Rectangle 89"/>
          <p:cNvSpPr/>
          <p:nvPr/>
        </p:nvSpPr>
        <p:spPr>
          <a:xfrm>
            <a:off x="2673306" y="3157635"/>
            <a:ext cx="2398341" cy="620033"/>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a:t>
            </a:r>
            <a:r>
              <a:rPr lang="mr-IN" dirty="0" smtClean="0"/>
              <a:t>–</a:t>
            </a:r>
            <a:r>
              <a:rPr lang="en-US" dirty="0" smtClean="0"/>
              <a:t> k8s1</a:t>
            </a:r>
            <a:endParaRPr lang="en-US" dirty="0"/>
          </a:p>
        </p:txBody>
      </p:sp>
      <p:sp>
        <p:nvSpPr>
          <p:cNvPr id="91" name="Rounded Rectangle 90"/>
          <p:cNvSpPr/>
          <p:nvPr/>
        </p:nvSpPr>
        <p:spPr>
          <a:xfrm>
            <a:off x="5222695" y="3155682"/>
            <a:ext cx="3138346" cy="620033"/>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a:t>
            </a:r>
            <a:r>
              <a:rPr lang="mr-IN" dirty="0" smtClean="0"/>
              <a:t>–</a:t>
            </a:r>
            <a:r>
              <a:rPr lang="en-US" dirty="0" smtClean="0"/>
              <a:t> k8s2</a:t>
            </a:r>
            <a:endParaRPr lang="en-US" dirty="0"/>
          </a:p>
        </p:txBody>
      </p:sp>
      <p:sp>
        <p:nvSpPr>
          <p:cNvPr id="92" name="Rounded Rectangle 91"/>
          <p:cNvSpPr/>
          <p:nvPr/>
        </p:nvSpPr>
        <p:spPr>
          <a:xfrm>
            <a:off x="8528464" y="3155681"/>
            <a:ext cx="2402171" cy="620033"/>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 </a:t>
            </a:r>
            <a:r>
              <a:rPr lang="mr-IN" dirty="0" smtClean="0"/>
              <a:t>–</a:t>
            </a:r>
            <a:r>
              <a:rPr lang="en-US" dirty="0" smtClean="0"/>
              <a:t> k8s3</a:t>
            </a:r>
            <a:endParaRPr lang="en-US" dirty="0"/>
          </a:p>
        </p:txBody>
      </p:sp>
      <p:cxnSp>
        <p:nvCxnSpPr>
          <p:cNvPr id="93" name="Curved Connector 92"/>
          <p:cNvCxnSpPr>
            <a:stCxn id="9" idx="7"/>
            <a:endCxn id="90" idx="1"/>
          </p:cNvCxnSpPr>
          <p:nvPr/>
        </p:nvCxnSpPr>
        <p:spPr>
          <a:xfrm rot="5400000" flipH="1" flipV="1">
            <a:off x="2060183" y="3137416"/>
            <a:ext cx="282886" cy="94335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913533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Multi-Cluster </a:t>
            </a:r>
            <a:r>
              <a:rPr lang="en-US" dirty="0" err="1" smtClean="0"/>
              <a:t>Config</a:t>
            </a:r>
            <a:endParaRPr lang="en-US" dirty="0"/>
          </a:p>
        </p:txBody>
      </p:sp>
      <p:sp>
        <p:nvSpPr>
          <p:cNvPr id="5" name="Content Placeholder 4"/>
          <p:cNvSpPr>
            <a:spLocks noGrp="1"/>
          </p:cNvSpPr>
          <p:nvPr>
            <p:ph sz="quarter" idx="10"/>
          </p:nvPr>
        </p:nvSpPr>
        <p:spPr/>
        <p:txBody>
          <a:bodyPr/>
          <a:lstStyle/>
          <a:p>
            <a:r>
              <a:rPr lang="en-US" dirty="0" smtClean="0"/>
              <a:t>1 endpoint for each cluster</a:t>
            </a:r>
          </a:p>
          <a:p>
            <a:r>
              <a:rPr lang="en-US" dirty="0" smtClean="0"/>
              <a:t>1 endpoint for all the clusters</a:t>
            </a:r>
          </a:p>
          <a:p>
            <a:r>
              <a:rPr lang="en-US" dirty="0" smtClean="0"/>
              <a:t>CNAME for k8s services can point to endpoints based on needs</a:t>
            </a:r>
          </a:p>
          <a:p>
            <a:r>
              <a:rPr lang="en-US" dirty="0" smtClean="0"/>
              <a:t>Ingress objects need to be </a:t>
            </a:r>
            <a:r>
              <a:rPr lang="en-US" dirty="0" smtClean="0"/>
              <a:t>created/updated </a:t>
            </a:r>
            <a:r>
              <a:rPr lang="en-US" dirty="0" smtClean="0"/>
              <a:t>for </a:t>
            </a:r>
            <a:r>
              <a:rPr lang="en-US" dirty="0" smtClean="0"/>
              <a:t>each service</a:t>
            </a:r>
            <a:endParaRPr lang="en-US" dirty="0"/>
          </a:p>
        </p:txBody>
      </p:sp>
    </p:spTree>
    <p:extLst>
      <p:ext uri="{BB962C8B-B14F-4D97-AF65-F5344CB8AC3E}">
        <p14:creationId xmlns:p14="http://schemas.microsoft.com/office/powerpoint/2010/main" val="18130795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9FAC"/>
                </a:solidFill>
                <a:latin typeface="Arial" charset="0"/>
                <a:ea typeface="Arial" charset="0"/>
                <a:cs typeface="Arial" charset="0"/>
              </a:rPr>
              <a:t>Deployment API</a:t>
            </a:r>
            <a:endParaRPr lang="en-US" dirty="0">
              <a:solidFill>
                <a:srgbClr val="009FAC"/>
              </a:solidFill>
              <a:latin typeface="Arial" charset="0"/>
              <a:ea typeface="Arial" charset="0"/>
              <a:cs typeface="Arial" charset="0"/>
            </a:endParaRPr>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tretch>
            <a:fillRect/>
          </a:stretch>
        </p:blipFill>
        <p:spPr>
          <a:xfrm>
            <a:off x="8769204" y="1396617"/>
            <a:ext cx="1170642" cy="1170642"/>
          </a:xfrm>
          <a:prstGeom prst="rect">
            <a:avLst/>
          </a:prstGeom>
        </p:spPr>
      </p:pic>
      <p:cxnSp>
        <p:nvCxnSpPr>
          <p:cNvPr id="29" name="Straight Arrow Connector 28"/>
          <p:cNvCxnSpPr>
            <a:stCxn id="3" idx="3"/>
            <a:endCxn id="21" idx="3"/>
          </p:cNvCxnSpPr>
          <p:nvPr/>
        </p:nvCxnSpPr>
        <p:spPr>
          <a:xfrm flipV="1">
            <a:off x="2142894" y="3541786"/>
            <a:ext cx="756100" cy="5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1" idx="1"/>
            <a:endCxn id="4" idx="2"/>
          </p:cNvCxnSpPr>
          <p:nvPr/>
        </p:nvCxnSpPr>
        <p:spPr>
          <a:xfrm>
            <a:off x="3794423" y="3541786"/>
            <a:ext cx="1558625" cy="1784442"/>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2898994" y="3012142"/>
            <a:ext cx="895429" cy="1059288"/>
          </a:xfrm>
          <a:prstGeom prst="rect">
            <a:avLst/>
          </a:prstGeom>
        </p:spPr>
      </p:pic>
      <p:sp>
        <p:nvSpPr>
          <p:cNvPr id="3" name="TextBox 2"/>
          <p:cNvSpPr txBox="1"/>
          <p:nvPr/>
        </p:nvSpPr>
        <p:spPr>
          <a:xfrm>
            <a:off x="838200" y="2947066"/>
            <a:ext cx="1304694" cy="1200329"/>
          </a:xfrm>
          <a:prstGeom prst="rect">
            <a:avLst/>
          </a:prstGeom>
          <a:noFill/>
        </p:spPr>
        <p:txBody>
          <a:bodyPr wrap="square" rtlCol="0">
            <a:spAutoFit/>
          </a:bodyPr>
          <a:lstStyle/>
          <a:p>
            <a:pPr algn="ctr"/>
            <a:r>
              <a:rPr lang="en-US" sz="7200" dirty="0" smtClean="0"/>
              <a:t>CI</a:t>
            </a:r>
            <a:endParaRPr lang="en-US" sz="7200" dirty="0"/>
          </a:p>
        </p:txBody>
      </p:sp>
      <p:sp>
        <p:nvSpPr>
          <p:cNvPr id="7" name="TextBox 6"/>
          <p:cNvSpPr txBox="1"/>
          <p:nvPr/>
        </p:nvSpPr>
        <p:spPr>
          <a:xfrm>
            <a:off x="1666242" y="4135825"/>
            <a:ext cx="2221421" cy="1569660"/>
          </a:xfrm>
          <a:prstGeom prst="rect">
            <a:avLst/>
          </a:prstGeom>
          <a:solidFill>
            <a:schemeClr val="bg1"/>
          </a:solidFill>
          <a:ln>
            <a:solidFill>
              <a:schemeClr val="tx1"/>
            </a:solidFill>
          </a:ln>
        </p:spPr>
        <p:txBody>
          <a:bodyPr wrap="square" rtlCol="0">
            <a:spAutoFit/>
          </a:bodyPr>
          <a:lstStyle/>
          <a:p>
            <a:r>
              <a:rPr lang="en-US" sz="3200" dirty="0" smtClean="0"/>
              <a:t>Deploy petshop:v1 to prod</a:t>
            </a:r>
            <a:endParaRPr lang="en-US" sz="3200" dirty="0"/>
          </a:p>
        </p:txBody>
      </p:sp>
      <p:sp>
        <p:nvSpPr>
          <p:cNvPr id="24" name="TextBox 23"/>
          <p:cNvSpPr txBox="1"/>
          <p:nvPr/>
        </p:nvSpPr>
        <p:spPr>
          <a:xfrm>
            <a:off x="8761192" y="2411982"/>
            <a:ext cx="2315125" cy="584775"/>
          </a:xfrm>
          <a:prstGeom prst="rect">
            <a:avLst/>
          </a:prstGeom>
          <a:noFill/>
        </p:spPr>
        <p:txBody>
          <a:bodyPr wrap="square" rtlCol="0">
            <a:spAutoFit/>
          </a:bodyPr>
          <a:lstStyle/>
          <a:p>
            <a:r>
              <a:rPr lang="en-US" sz="3200" dirty="0" smtClean="0"/>
              <a:t>US14a, b &amp; c</a:t>
            </a:r>
            <a:endParaRPr lang="en-US" sz="3200" dirty="0"/>
          </a:p>
        </p:txBody>
      </p:sp>
      <p:sp>
        <p:nvSpPr>
          <p:cNvPr id="25" name="TextBox 24"/>
          <p:cNvSpPr txBox="1"/>
          <p:nvPr/>
        </p:nvSpPr>
        <p:spPr>
          <a:xfrm>
            <a:off x="8795698" y="4026764"/>
            <a:ext cx="3122855" cy="584775"/>
          </a:xfrm>
          <a:prstGeom prst="rect">
            <a:avLst/>
          </a:prstGeom>
          <a:noFill/>
        </p:spPr>
        <p:txBody>
          <a:bodyPr wrap="square" rtlCol="0">
            <a:spAutoFit/>
          </a:bodyPr>
          <a:lstStyle/>
          <a:p>
            <a:r>
              <a:rPr lang="en-US" sz="3200" dirty="0" smtClean="0"/>
              <a:t>EMEA14a, b &amp; c</a:t>
            </a:r>
            <a:endParaRPr lang="en-US" sz="3200" dirty="0"/>
          </a:p>
        </p:txBody>
      </p:sp>
      <p:cxnSp>
        <p:nvCxnSpPr>
          <p:cNvPr id="26" name="Straight Arrow Connector 25"/>
          <p:cNvCxnSpPr>
            <a:stCxn id="21" idx="1"/>
            <a:endCxn id="22" idx="1"/>
          </p:cNvCxnSpPr>
          <p:nvPr/>
        </p:nvCxnSpPr>
        <p:spPr>
          <a:xfrm flipV="1">
            <a:off x="3794423" y="3512068"/>
            <a:ext cx="4948288" cy="297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787686" y="5566116"/>
            <a:ext cx="2944239" cy="584775"/>
          </a:xfrm>
          <a:prstGeom prst="rect">
            <a:avLst/>
          </a:prstGeom>
          <a:noFill/>
        </p:spPr>
        <p:txBody>
          <a:bodyPr wrap="square" rtlCol="0">
            <a:spAutoFit/>
          </a:bodyPr>
          <a:lstStyle/>
          <a:p>
            <a:r>
              <a:rPr lang="en-US" sz="3200" dirty="0" smtClean="0"/>
              <a:t>APAC14a, b &amp; c</a:t>
            </a:r>
            <a:endParaRPr lang="en-US" sz="3200" dirty="0"/>
          </a:p>
        </p:txBody>
      </p:sp>
      <p:pic>
        <p:nvPicPr>
          <p:cNvPr id="18" name="Picture 17"/>
          <p:cNvPicPr>
            <a:picLocks noChangeAspect="1"/>
          </p:cNvPicPr>
          <p:nvPr/>
        </p:nvPicPr>
        <p:blipFill>
          <a:blip r:embed="rId3">
            <a:extLst>
              <a:ext uri="{BEBA8EAE-BF5A-486C-A8C5-ECC9F3942E4B}">
                <a14:imgProps xmlns:a14="http://schemas.microsoft.com/office/drawing/2010/main">
                  <a14:imgLayer r:embed="rId6">
                    <a14:imgEffect>
                      <a14:artisticLineDrawing/>
                    </a14:imgEffect>
                  </a14:imgLayer>
                </a14:imgProps>
              </a:ext>
              <a:ext uri="{28A0092B-C50C-407E-A947-70E740481C1C}">
                <a14:useLocalDpi xmlns:a14="http://schemas.microsoft.com/office/drawing/2010/main" val="0"/>
              </a:ext>
            </a:extLst>
          </a:blip>
          <a:stretch>
            <a:fillRect/>
          </a:stretch>
        </p:blipFill>
        <p:spPr>
          <a:xfrm>
            <a:off x="9771804" y="1396002"/>
            <a:ext cx="1170642" cy="1170642"/>
          </a:xfrm>
          <a:prstGeom prst="rect">
            <a:avLst/>
          </a:prstGeom>
        </p:spPr>
      </p:pic>
      <p:pic>
        <p:nvPicPr>
          <p:cNvPr id="19" name="Picture 18"/>
          <p:cNvPicPr>
            <a:picLocks noChangeAspect="1"/>
          </p:cNvPicPr>
          <p:nvPr/>
        </p:nvPicPr>
        <p:blipFill>
          <a:blip r:embed="rId3">
            <a:extLst>
              <a:ext uri="{BEBA8EAE-BF5A-486C-A8C5-ECC9F3942E4B}">
                <a14:imgProps xmlns:a14="http://schemas.microsoft.com/office/drawing/2010/main">
                  <a14:imgLayer r:embed="rId7">
                    <a14:imgEffect>
                      <a14:artisticLineDrawing/>
                    </a14:imgEffect>
                  </a14:imgLayer>
                </a14:imgProps>
              </a:ext>
              <a:ext uri="{28A0092B-C50C-407E-A947-70E740481C1C}">
                <a14:useLocalDpi xmlns:a14="http://schemas.microsoft.com/office/drawing/2010/main" val="0"/>
              </a:ext>
            </a:extLst>
          </a:blip>
          <a:stretch>
            <a:fillRect/>
          </a:stretch>
        </p:blipFill>
        <p:spPr>
          <a:xfrm>
            <a:off x="10774404" y="1396002"/>
            <a:ext cx="1170642" cy="1170642"/>
          </a:xfrm>
          <a:prstGeom prst="rect">
            <a:avLst/>
          </a:prstGeom>
        </p:spPr>
      </p:pic>
      <p:pic>
        <p:nvPicPr>
          <p:cNvPr id="22" name="Picture 21"/>
          <p:cNvPicPr>
            <a:picLocks noChangeAspect="1"/>
          </p:cNvPicPr>
          <p:nvPr/>
        </p:nvPicPr>
        <p:blipFill>
          <a:blip r:embed="rId3">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tretch>
            <a:fillRect/>
          </a:stretch>
        </p:blipFill>
        <p:spPr>
          <a:xfrm>
            <a:off x="8742711" y="2926747"/>
            <a:ext cx="1170642" cy="1170642"/>
          </a:xfrm>
          <a:prstGeom prst="rect">
            <a:avLst/>
          </a:prstGeom>
        </p:spPr>
      </p:pic>
      <p:pic>
        <p:nvPicPr>
          <p:cNvPr id="27" name="Picture 26"/>
          <p:cNvPicPr>
            <a:picLocks noChangeAspect="1"/>
          </p:cNvPicPr>
          <p:nvPr/>
        </p:nvPicPr>
        <p:blipFill>
          <a:blip r:embed="rId3">
            <a:extLst>
              <a:ext uri="{BEBA8EAE-BF5A-486C-A8C5-ECC9F3942E4B}">
                <a14:imgProps xmlns:a14="http://schemas.microsoft.com/office/drawing/2010/main">
                  <a14:imgLayer r:embed="rId9">
                    <a14:imgEffect>
                      <a14:artisticLineDrawing/>
                    </a14:imgEffect>
                  </a14:imgLayer>
                </a14:imgProps>
              </a:ext>
              <a:ext uri="{28A0092B-C50C-407E-A947-70E740481C1C}">
                <a14:useLocalDpi xmlns:a14="http://schemas.microsoft.com/office/drawing/2010/main" val="0"/>
              </a:ext>
            </a:extLst>
          </a:blip>
          <a:stretch>
            <a:fillRect/>
          </a:stretch>
        </p:blipFill>
        <p:spPr>
          <a:xfrm>
            <a:off x="9745311" y="2926132"/>
            <a:ext cx="1170642" cy="1170642"/>
          </a:xfrm>
          <a:prstGeom prst="rect">
            <a:avLst/>
          </a:prstGeom>
        </p:spPr>
      </p:pic>
      <p:pic>
        <p:nvPicPr>
          <p:cNvPr id="28" name="Picture 27"/>
          <p:cNvPicPr>
            <a:picLocks noChangeAspect="1"/>
          </p:cNvPicPr>
          <p:nvPr/>
        </p:nvPicPr>
        <p:blipFill>
          <a:blip r:embed="rId3">
            <a:extLst>
              <a:ext uri="{BEBA8EAE-BF5A-486C-A8C5-ECC9F3942E4B}">
                <a14:imgProps xmlns:a14="http://schemas.microsoft.com/office/drawing/2010/main">
                  <a14:imgLayer r:embed="rId10">
                    <a14:imgEffect>
                      <a14:artisticLineDrawing/>
                    </a14:imgEffect>
                  </a14:imgLayer>
                </a14:imgProps>
              </a:ext>
              <a:ext uri="{28A0092B-C50C-407E-A947-70E740481C1C}">
                <a14:useLocalDpi xmlns:a14="http://schemas.microsoft.com/office/drawing/2010/main" val="0"/>
              </a:ext>
            </a:extLst>
          </a:blip>
          <a:stretch>
            <a:fillRect/>
          </a:stretch>
        </p:blipFill>
        <p:spPr>
          <a:xfrm>
            <a:off x="10747911" y="2926132"/>
            <a:ext cx="1170642" cy="1170642"/>
          </a:xfrm>
          <a:prstGeom prst="rect">
            <a:avLst/>
          </a:prstGeom>
        </p:spPr>
      </p:pic>
      <p:pic>
        <p:nvPicPr>
          <p:cNvPr id="31" name="Picture 30"/>
          <p:cNvPicPr>
            <a:picLocks noChangeAspect="1"/>
          </p:cNvPicPr>
          <p:nvPr/>
        </p:nvPicPr>
        <p:blipFill>
          <a:blip r:embed="rId3">
            <a:extLst>
              <a:ext uri="{BEBA8EAE-BF5A-486C-A8C5-ECC9F3942E4B}">
                <a14:imgProps xmlns:a14="http://schemas.microsoft.com/office/drawing/2010/main">
                  <a14:imgLayer r:embed="rId11">
                    <a14:imgEffect>
                      <a14:artisticLineDrawing/>
                    </a14:imgEffect>
                  </a14:imgLayer>
                </a14:imgProps>
              </a:ext>
              <a:ext uri="{28A0092B-C50C-407E-A947-70E740481C1C}">
                <a14:useLocalDpi xmlns:a14="http://schemas.microsoft.com/office/drawing/2010/main" val="0"/>
              </a:ext>
            </a:extLst>
          </a:blip>
          <a:stretch>
            <a:fillRect/>
          </a:stretch>
        </p:blipFill>
        <p:spPr>
          <a:xfrm>
            <a:off x="8742711" y="4585786"/>
            <a:ext cx="1170642" cy="1170642"/>
          </a:xfrm>
          <a:prstGeom prst="rect">
            <a:avLst/>
          </a:prstGeom>
        </p:spPr>
      </p:pic>
      <p:pic>
        <p:nvPicPr>
          <p:cNvPr id="32" name="Picture 31"/>
          <p:cNvPicPr>
            <a:picLocks noChangeAspect="1"/>
          </p:cNvPicPr>
          <p:nvPr/>
        </p:nvPicPr>
        <p:blipFill>
          <a:blip r:embed="rId3">
            <a:extLst>
              <a:ext uri="{BEBA8EAE-BF5A-486C-A8C5-ECC9F3942E4B}">
                <a14:imgProps xmlns:a14="http://schemas.microsoft.com/office/drawing/2010/main">
                  <a14:imgLayer r:embed="rId11">
                    <a14:imgEffect>
                      <a14:artisticLineDrawing/>
                    </a14:imgEffect>
                  </a14:imgLayer>
                </a14:imgProps>
              </a:ext>
              <a:ext uri="{28A0092B-C50C-407E-A947-70E740481C1C}">
                <a14:useLocalDpi xmlns:a14="http://schemas.microsoft.com/office/drawing/2010/main" val="0"/>
              </a:ext>
            </a:extLst>
          </a:blip>
          <a:stretch>
            <a:fillRect/>
          </a:stretch>
        </p:blipFill>
        <p:spPr>
          <a:xfrm>
            <a:off x="9745311" y="4585171"/>
            <a:ext cx="1170642" cy="1170642"/>
          </a:xfrm>
          <a:prstGeom prst="rect">
            <a:avLst/>
          </a:prstGeom>
        </p:spPr>
      </p:pic>
      <p:pic>
        <p:nvPicPr>
          <p:cNvPr id="33" name="Picture 32"/>
          <p:cNvPicPr>
            <a:picLocks noChangeAspect="1"/>
          </p:cNvPicPr>
          <p:nvPr/>
        </p:nvPicPr>
        <p:blipFill>
          <a:blip r:embed="rId3">
            <a:extLst>
              <a:ext uri="{BEBA8EAE-BF5A-486C-A8C5-ECC9F3942E4B}">
                <a14:imgProps xmlns:a14="http://schemas.microsoft.com/office/drawing/2010/main">
                  <a14:imgLayer r:embed="rId12">
                    <a14:imgEffect>
                      <a14:artisticLineDrawing/>
                    </a14:imgEffect>
                  </a14:imgLayer>
                </a14:imgProps>
              </a:ext>
              <a:ext uri="{28A0092B-C50C-407E-A947-70E740481C1C}">
                <a14:useLocalDpi xmlns:a14="http://schemas.microsoft.com/office/drawing/2010/main" val="0"/>
              </a:ext>
            </a:extLst>
          </a:blip>
          <a:stretch>
            <a:fillRect/>
          </a:stretch>
        </p:blipFill>
        <p:spPr>
          <a:xfrm>
            <a:off x="10747911" y="4585171"/>
            <a:ext cx="1170642" cy="1170642"/>
          </a:xfrm>
          <a:prstGeom prst="rect">
            <a:avLst/>
          </a:prstGeom>
        </p:spPr>
      </p:pic>
      <p:cxnSp>
        <p:nvCxnSpPr>
          <p:cNvPr id="34" name="Straight Arrow Connector 33"/>
          <p:cNvCxnSpPr>
            <a:stCxn id="21" idx="1"/>
            <a:endCxn id="31" idx="1"/>
          </p:cNvCxnSpPr>
          <p:nvPr/>
        </p:nvCxnSpPr>
        <p:spPr>
          <a:xfrm>
            <a:off x="3794423" y="3541786"/>
            <a:ext cx="4948288" cy="16293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5353048" y="2669311"/>
            <a:ext cx="3023491" cy="2062103"/>
          </a:xfrm>
          <a:prstGeom prst="rect">
            <a:avLst/>
          </a:prstGeom>
          <a:solidFill>
            <a:schemeClr val="bg1"/>
          </a:solidFill>
          <a:ln>
            <a:solidFill>
              <a:schemeClr val="accent1"/>
            </a:solidFill>
          </a:ln>
        </p:spPr>
        <p:txBody>
          <a:bodyPr wrap="square" rtlCol="0">
            <a:spAutoFit/>
          </a:bodyPr>
          <a:lstStyle/>
          <a:p>
            <a:r>
              <a:rPr lang="en-US" sz="3200" dirty="0" smtClean="0"/>
              <a:t>K8s API calls for service, </a:t>
            </a:r>
            <a:r>
              <a:rPr lang="en-US" sz="3200" dirty="0" smtClean="0">
                <a:solidFill>
                  <a:srgbClr val="0070C0"/>
                </a:solidFill>
              </a:rPr>
              <a:t>ingress(s) </a:t>
            </a:r>
            <a:r>
              <a:rPr lang="en-US" sz="3200" dirty="0" smtClean="0"/>
              <a:t>&amp; deployment</a:t>
            </a:r>
          </a:p>
        </p:txBody>
      </p:sp>
      <p:sp>
        <p:nvSpPr>
          <p:cNvPr id="4" name="Oval 3"/>
          <p:cNvSpPr/>
          <p:nvPr/>
        </p:nvSpPr>
        <p:spPr>
          <a:xfrm>
            <a:off x="5353048" y="5033840"/>
            <a:ext cx="1269821" cy="5847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DNS API</a:t>
            </a:r>
            <a:endParaRPr lang="en-US" dirty="0"/>
          </a:p>
        </p:txBody>
      </p:sp>
      <p:cxnSp>
        <p:nvCxnSpPr>
          <p:cNvPr id="36" name="Straight Arrow Connector 35"/>
          <p:cNvCxnSpPr>
            <a:stCxn id="21" idx="1"/>
          </p:cNvCxnSpPr>
          <p:nvPr/>
        </p:nvCxnSpPr>
        <p:spPr>
          <a:xfrm flipV="1">
            <a:off x="3794423" y="2134338"/>
            <a:ext cx="5127181" cy="14074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46442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1846052" y="1272511"/>
            <a:ext cx="3968151" cy="4644193"/>
          </a:xfrm>
          <a:prstGeom prst="rect">
            <a:avLst/>
          </a:prstGeom>
          <a:blipFill dpi="0" rotWithShape="1">
            <a:blip r:embed="rId3">
              <a:alphaModFix amt="9000"/>
              <a:extLst>
                <a:ext uri="{28A0092B-C50C-407E-A947-70E740481C1C}">
                  <a14:useLocalDpi xmlns:a14="http://schemas.microsoft.com/office/drawing/2010/main" val="0"/>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6497" y="1272511"/>
            <a:ext cx="3186953" cy="4644193"/>
          </a:xfrm>
          <a:prstGeom prst="rect">
            <a:avLst/>
          </a:prstGeom>
        </p:spPr>
      </p:pic>
      <p:sp>
        <p:nvSpPr>
          <p:cNvPr id="2" name="Title 1"/>
          <p:cNvSpPr>
            <a:spLocks noGrp="1"/>
          </p:cNvSpPr>
          <p:nvPr>
            <p:ph type="title"/>
          </p:nvPr>
        </p:nvSpPr>
        <p:spPr>
          <a:prstGeom prst="rect">
            <a:avLst/>
          </a:prstGeom>
        </p:spPr>
        <p:txBody>
          <a:bodyPr/>
          <a:lstStyle/>
          <a:p>
            <a:r>
              <a:rPr lang="en-US" dirty="0" smtClean="0"/>
              <a:t>K8s @ </a:t>
            </a:r>
            <a:r>
              <a:rPr lang="en-US" dirty="0" smtClean="0"/>
              <a:t>Concur</a:t>
            </a:r>
            <a:endParaRPr lang="en-US" dirty="0"/>
          </a:p>
        </p:txBody>
      </p:sp>
      <p:sp>
        <p:nvSpPr>
          <p:cNvPr id="6" name="TextBox 5"/>
          <p:cNvSpPr txBox="1"/>
          <p:nvPr/>
        </p:nvSpPr>
        <p:spPr>
          <a:xfrm>
            <a:off x="5844648" y="1272511"/>
            <a:ext cx="6245525" cy="5632311"/>
          </a:xfrm>
          <a:prstGeom prst="rect">
            <a:avLst/>
          </a:prstGeom>
          <a:noFill/>
        </p:spPr>
        <p:txBody>
          <a:bodyPr wrap="square" rtlCol="0">
            <a:spAutoFit/>
          </a:bodyPr>
          <a:lstStyle/>
          <a:p>
            <a:r>
              <a:rPr lang="en-US" sz="2800" dirty="0" smtClean="0"/>
              <a:t>Contributing to </a:t>
            </a:r>
            <a:r>
              <a:rPr lang="en-US" sz="2800" dirty="0" err="1" smtClean="0"/>
              <a:t>kubernetes</a:t>
            </a:r>
            <a:r>
              <a:rPr lang="en-US" sz="2800" dirty="0" smtClean="0"/>
              <a:t> federation</a:t>
            </a:r>
          </a:p>
          <a:p>
            <a:pPr marL="457200" indent="-457200">
              <a:buFont typeface="Arial" charset="0"/>
              <a:buChar char="•"/>
            </a:pPr>
            <a:r>
              <a:rPr lang="en-US" sz="2800" dirty="0" smtClean="0"/>
              <a:t>v1.7 – deploying to clusters based on label </a:t>
            </a:r>
            <a:r>
              <a:rPr lang="en-US" sz="2800" dirty="0" smtClean="0">
                <a:hlinkClick r:id="rId4"/>
              </a:rPr>
              <a:t>#29887</a:t>
            </a:r>
            <a:endParaRPr lang="en-US" sz="2800" dirty="0"/>
          </a:p>
          <a:p>
            <a:endParaRPr lang="en-US" sz="2800" dirty="0" smtClean="0"/>
          </a:p>
          <a:p>
            <a:r>
              <a:rPr lang="en-US" sz="2800" dirty="0" smtClean="0"/>
              <a:t>Other potentials…</a:t>
            </a:r>
            <a:endParaRPr lang="en-US" sz="2800" dirty="0"/>
          </a:p>
          <a:p>
            <a:pPr marL="457200" indent="-457200">
              <a:buFont typeface="Arial" charset="0"/>
              <a:buChar char="•"/>
            </a:pPr>
            <a:r>
              <a:rPr lang="en-US" sz="2800" dirty="0" smtClean="0"/>
              <a:t>Location specific </a:t>
            </a:r>
            <a:r>
              <a:rPr lang="en-US" sz="2800" dirty="0" smtClean="0"/>
              <a:t>overrides (</a:t>
            </a:r>
            <a:r>
              <a:rPr lang="en-US" sz="2800" dirty="0" err="1" smtClean="0"/>
              <a:t>PodPreset</a:t>
            </a:r>
            <a:r>
              <a:rPr lang="en-US" sz="2800" dirty="0" smtClean="0"/>
              <a:t> for federation?)</a:t>
            </a:r>
            <a:endParaRPr lang="en-US" sz="2800" dirty="0" smtClean="0"/>
          </a:p>
          <a:p>
            <a:pPr marL="457200" indent="-457200">
              <a:buFont typeface="Arial" charset="0"/>
              <a:buChar char="•"/>
            </a:pPr>
            <a:r>
              <a:rPr lang="en-US" sz="2800" dirty="0" smtClean="0"/>
              <a:t>Feature </a:t>
            </a:r>
            <a:r>
              <a:rPr lang="en-US" sz="2800" dirty="0" smtClean="0"/>
              <a:t>restrictions (for example, don</a:t>
            </a:r>
            <a:r>
              <a:rPr lang="fr-FR" sz="2800" dirty="0" smtClean="0"/>
              <a:t>’</a:t>
            </a:r>
            <a:r>
              <a:rPr lang="en-US" sz="2800" dirty="0" smtClean="0"/>
              <a:t>t allow pods/</a:t>
            </a:r>
            <a:r>
              <a:rPr lang="en-US" sz="2800" dirty="0" err="1" smtClean="0"/>
              <a:t>rc’s</a:t>
            </a:r>
            <a:r>
              <a:rPr lang="en-US" sz="2800" dirty="0" smtClean="0"/>
              <a:t> without a deployment</a:t>
            </a:r>
            <a:r>
              <a:rPr lang="en-US" sz="2800" dirty="0" smtClean="0"/>
              <a:t>)</a:t>
            </a:r>
          </a:p>
          <a:p>
            <a:pPr marL="457200" indent="-457200">
              <a:buFont typeface="Arial" charset="0"/>
              <a:buChar char="•"/>
            </a:pPr>
            <a:endParaRPr lang="en-US" sz="2400" dirty="0"/>
          </a:p>
          <a:p>
            <a:pPr marL="0" lvl="1"/>
            <a:r>
              <a:rPr lang="en-US" sz="2800" dirty="0">
                <a:ea typeface="Calibri" charset="0"/>
                <a:cs typeface="Calibri" charset="0"/>
              </a:rPr>
              <a:t>Docs: https://</a:t>
            </a:r>
            <a:r>
              <a:rPr lang="en-US" sz="2800" dirty="0" err="1">
                <a:ea typeface="Calibri" charset="0"/>
                <a:cs typeface="Calibri" charset="0"/>
              </a:rPr>
              <a:t>github.com</a:t>
            </a:r>
            <a:r>
              <a:rPr lang="en-US" sz="2800" dirty="0">
                <a:ea typeface="Calibri" charset="0"/>
                <a:cs typeface="Calibri" charset="0"/>
              </a:rPr>
              <a:t>/concur/skipper</a:t>
            </a:r>
          </a:p>
          <a:p>
            <a:pPr marL="457200" indent="-457200">
              <a:buFont typeface="Arial" charset="0"/>
              <a:buChar char="•"/>
            </a:pPr>
            <a:endParaRPr lang="en-US" sz="2800" dirty="0"/>
          </a:p>
        </p:txBody>
      </p:sp>
    </p:spTree>
    <p:extLst>
      <p:ext uri="{BB962C8B-B14F-4D97-AF65-F5344CB8AC3E}">
        <p14:creationId xmlns:p14="http://schemas.microsoft.com/office/powerpoint/2010/main" val="3912410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1353800" cy="2915728"/>
          </a:xfrm>
          <a:prstGeom prst="rect">
            <a:avLst/>
          </a:prstGeom>
        </p:spPr>
        <p:txBody>
          <a:bodyPr/>
          <a:lstStyle/>
          <a:p>
            <a:pPr algn="ct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smtClean="0"/>
              <a:t>Q &amp; A</a:t>
            </a:r>
            <a:br>
              <a:rPr lang="en-US" dirty="0" smtClean="0"/>
            </a:br>
            <a:r>
              <a:rPr lang="en-US" dirty="0"/>
              <a:t/>
            </a:r>
            <a:br>
              <a:rPr lang="en-US" dirty="0"/>
            </a:br>
            <a:r>
              <a:rPr lang="en-US" dirty="0" smtClean="0"/>
              <a:t/>
            </a:r>
            <a:br>
              <a:rPr lang="en-US" dirty="0" smtClean="0"/>
            </a:br>
            <a:r>
              <a:rPr lang="en-US" dirty="0"/>
              <a:t/>
            </a:r>
            <a:br>
              <a:rPr lang="en-US" dirty="0"/>
            </a:br>
            <a:r>
              <a:rPr lang="en-US" dirty="0" smtClean="0"/>
              <a:t/>
            </a:r>
            <a:br>
              <a:rPr lang="en-US" dirty="0" smtClean="0"/>
            </a:br>
            <a:r>
              <a:rPr lang="en-US" dirty="0"/>
              <a:t/>
            </a:r>
            <a:br>
              <a:rPr lang="en-US" dirty="0"/>
            </a:br>
            <a:r>
              <a:rPr lang="en-US" dirty="0" err="1" smtClean="0"/>
              <a:t>emaildanwilson</a:t>
            </a:r>
            <a:r>
              <a:rPr lang="en-US" dirty="0" smtClean="0"/>
              <a:t> on </a:t>
            </a:r>
            <a:r>
              <a:rPr lang="en-US" dirty="0" err="1" smtClean="0"/>
              <a:t>github</a:t>
            </a:r>
            <a:r>
              <a:rPr lang="en-US" dirty="0" smtClean="0"/>
              <a:t>, k8s slack &amp; </a:t>
            </a:r>
            <a:r>
              <a:rPr lang="en-US" dirty="0" err="1" smtClean="0"/>
              <a:t>gmail</a:t>
            </a:r>
            <a:r>
              <a:rPr lang="en-US" dirty="0" smtClean="0"/>
              <a:t/>
            </a:r>
            <a:br>
              <a:rPr lang="en-US" dirty="0" smtClean="0"/>
            </a:br>
            <a:r>
              <a:rPr lang="en-US" dirty="0"/>
              <a:t/>
            </a:r>
            <a:br>
              <a:rPr lang="en-US" dirty="0"/>
            </a:br>
            <a:endParaRPr lang="en-US" dirty="0"/>
          </a:p>
        </p:txBody>
      </p:sp>
    </p:spTree>
    <p:extLst>
      <p:ext uri="{BB962C8B-B14F-4D97-AF65-F5344CB8AC3E}">
        <p14:creationId xmlns:p14="http://schemas.microsoft.com/office/powerpoint/2010/main" val="7979779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sz="quarter" idx="10"/>
          </p:nvPr>
        </p:nvSpPr>
        <p:spPr/>
        <p:txBody>
          <a:bodyPr/>
          <a:lstStyle/>
          <a:p>
            <a:r>
              <a:rPr lang="en-US" dirty="0" smtClean="0"/>
              <a:t>K8s @ Concur</a:t>
            </a:r>
            <a:endParaRPr lang="en-US" dirty="0" smtClean="0">
              <a:latin typeface="+mn-lt"/>
            </a:endParaRPr>
          </a:p>
          <a:p>
            <a:r>
              <a:rPr lang="en-US" dirty="0" smtClean="0"/>
              <a:t>Load Balancing Challenges</a:t>
            </a:r>
          </a:p>
          <a:p>
            <a:r>
              <a:rPr lang="en-US" dirty="0" smtClean="0"/>
              <a:t>Requirements</a:t>
            </a:r>
          </a:p>
          <a:p>
            <a:r>
              <a:rPr lang="en-US" dirty="0" smtClean="0">
                <a:latin typeface="+mn-lt"/>
              </a:rPr>
              <a:t>New Design</a:t>
            </a:r>
          </a:p>
          <a:p>
            <a:r>
              <a:rPr lang="en-US" dirty="0" smtClean="0">
                <a:latin typeface="+mn-lt"/>
              </a:rPr>
              <a:t>Q &amp; </a:t>
            </a:r>
            <a:r>
              <a:rPr lang="en-US" dirty="0" smtClean="0">
                <a:latin typeface="+mn-lt"/>
              </a:rPr>
              <a:t>A</a:t>
            </a:r>
            <a:endParaRPr lang="en-US" dirty="0" smtClean="0">
              <a:latin typeface="+mn-lt"/>
            </a:endParaRPr>
          </a:p>
        </p:txBody>
      </p:sp>
    </p:spTree>
    <p:extLst>
      <p:ext uri="{BB962C8B-B14F-4D97-AF65-F5344CB8AC3E}">
        <p14:creationId xmlns:p14="http://schemas.microsoft.com/office/powerpoint/2010/main" val="17602435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a:off x="18149" y="1055"/>
            <a:ext cx="12218277" cy="6872781"/>
          </a:xfrm>
          <a:prstGeom prst="rect">
            <a:avLst/>
          </a:prstGeom>
        </p:spPr>
      </p:pic>
      <p:grpSp>
        <p:nvGrpSpPr>
          <p:cNvPr id="19" name="Group 18"/>
          <p:cNvGrpSpPr/>
          <p:nvPr/>
        </p:nvGrpSpPr>
        <p:grpSpPr>
          <a:xfrm>
            <a:off x="623887" y="781050"/>
            <a:ext cx="10944224" cy="2656396"/>
            <a:chOff x="622300" y="2746907"/>
            <a:chExt cx="8745378" cy="2305435"/>
          </a:xfrm>
          <a:solidFill>
            <a:schemeClr val="accent1">
              <a:alpha val="85000"/>
            </a:schemeClr>
          </a:solidFill>
        </p:grpSpPr>
        <p:sp>
          <p:nvSpPr>
            <p:cNvPr id="15" name="Rectangle 14"/>
            <p:cNvSpPr/>
            <p:nvPr/>
          </p:nvSpPr>
          <p:spPr>
            <a:xfrm>
              <a:off x="622300"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latin typeface="Arial"/>
                  <a:cs typeface="Arial Black"/>
                </a:rPr>
                <a:t>20+</a:t>
              </a:r>
              <a:endParaRPr lang="en-US" sz="3200" dirty="0">
                <a:gradFill>
                  <a:gsLst>
                    <a:gs pos="0">
                      <a:schemeClr val="bg1"/>
                    </a:gs>
                    <a:gs pos="100000">
                      <a:schemeClr val="bg1"/>
                    </a:gs>
                  </a:gsLst>
                  <a:lin ang="16200000" scaled="0"/>
                </a:gradFill>
                <a:latin typeface="Arial"/>
              </a:endParaRPr>
            </a:p>
            <a:p>
              <a:pPr defTabSz="913997"/>
              <a:r>
                <a:rPr lang="en-US" sz="2400" dirty="0">
                  <a:gradFill>
                    <a:gsLst>
                      <a:gs pos="0">
                        <a:schemeClr val="bg1"/>
                      </a:gs>
                      <a:gs pos="100000">
                        <a:schemeClr val="bg1"/>
                      </a:gs>
                    </a:gsLst>
                    <a:lin ang="16200000" scaled="0"/>
                  </a:gradFill>
                </a:rPr>
                <a:t>Years as </a:t>
              </a:r>
              <a:br>
                <a:rPr lang="en-US" sz="2400" dirty="0">
                  <a:gradFill>
                    <a:gsLst>
                      <a:gs pos="0">
                        <a:schemeClr val="bg1"/>
                      </a:gs>
                      <a:gs pos="100000">
                        <a:schemeClr val="bg1"/>
                      </a:gs>
                    </a:gsLst>
                    <a:lin ang="16200000" scaled="0"/>
                  </a:gradFill>
                </a:rPr>
              </a:br>
              <a:r>
                <a:rPr lang="en-US" sz="2400" dirty="0">
                  <a:gradFill>
                    <a:gsLst>
                      <a:gs pos="0">
                        <a:schemeClr val="bg1"/>
                      </a:gs>
                      <a:gs pos="100000">
                        <a:schemeClr val="bg1"/>
                      </a:gs>
                    </a:gsLst>
                    <a:lin ang="16200000" scaled="0"/>
                  </a:gradFill>
                </a:rPr>
                <a:t>industry leader</a:t>
              </a:r>
            </a:p>
          </p:txBody>
        </p:sp>
        <p:sp>
          <p:nvSpPr>
            <p:cNvPr id="16" name="Rectangle 15"/>
            <p:cNvSpPr/>
            <p:nvPr/>
          </p:nvSpPr>
          <p:spPr>
            <a:xfrm>
              <a:off x="5019992"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91440" rIns="91440" bIns="0" rtlCol="0" anchor="t" anchorCtr="0"/>
            <a:lstStyle/>
            <a:p>
              <a:pPr defTabSz="913997"/>
              <a:r>
                <a:rPr lang="en-US" sz="2000" dirty="0">
                  <a:gradFill>
                    <a:gsLst>
                      <a:gs pos="0">
                        <a:schemeClr val="bg1"/>
                      </a:gs>
                      <a:gs pos="100000">
                        <a:schemeClr val="bg1"/>
                      </a:gs>
                    </a:gsLst>
                    <a:lin ang="16200000" scaled="0"/>
                  </a:gradFill>
                </a:rPr>
                <a:t>Headquartered in Bellevue, WA. </a:t>
              </a:r>
              <a:br>
                <a:rPr lang="en-US" sz="2000" dirty="0">
                  <a:gradFill>
                    <a:gsLst>
                      <a:gs pos="0">
                        <a:schemeClr val="bg1"/>
                      </a:gs>
                      <a:gs pos="100000">
                        <a:schemeClr val="bg1"/>
                      </a:gs>
                    </a:gsLst>
                    <a:lin ang="16200000" scaled="0"/>
                  </a:gradFill>
                </a:rPr>
              </a:br>
              <a:endParaRPr lang="en-US" sz="2000" dirty="0">
                <a:gradFill>
                  <a:gsLst>
                    <a:gs pos="0">
                      <a:schemeClr val="bg1"/>
                    </a:gs>
                    <a:gs pos="100000">
                      <a:schemeClr val="bg1"/>
                    </a:gs>
                  </a:gsLst>
                  <a:lin ang="16200000" scaled="0"/>
                </a:gradFill>
              </a:endParaRPr>
            </a:p>
            <a:p>
              <a:pPr defTabSz="913997"/>
              <a:r>
                <a:rPr lang="en-US" sz="2000" dirty="0">
                  <a:gradFill>
                    <a:gsLst>
                      <a:gs pos="0">
                        <a:schemeClr val="bg1"/>
                      </a:gs>
                      <a:gs pos="100000">
                        <a:schemeClr val="bg1"/>
                      </a:gs>
                    </a:gsLst>
                    <a:lin ang="16200000" scaled="0"/>
                  </a:gradFill>
                </a:rPr>
                <a:t>Offices in North America, Europe and Asia Pacific</a:t>
              </a:r>
            </a:p>
          </p:txBody>
        </p:sp>
        <p:sp>
          <p:nvSpPr>
            <p:cNvPr id="17" name="Rectangle 16"/>
            <p:cNvSpPr/>
            <p:nvPr/>
          </p:nvSpPr>
          <p:spPr>
            <a:xfrm>
              <a:off x="2821146"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cs typeface="Arial Black"/>
                </a:rPr>
                <a:t>6,800 </a:t>
              </a:r>
              <a:endParaRPr lang="en-US" sz="2000" dirty="0">
                <a:gradFill>
                  <a:gsLst>
                    <a:gs pos="0">
                      <a:schemeClr val="bg1"/>
                    </a:gs>
                    <a:gs pos="100000">
                      <a:schemeClr val="bg1"/>
                    </a:gs>
                  </a:gsLst>
                  <a:lin ang="16200000" scaled="0"/>
                </a:gradFill>
                <a:latin typeface="Arial"/>
              </a:endParaRPr>
            </a:p>
            <a:p>
              <a:pPr defTabSz="913997"/>
              <a:r>
                <a:rPr lang="en-US" sz="2400" dirty="0">
                  <a:gradFill>
                    <a:gsLst>
                      <a:gs pos="0">
                        <a:schemeClr val="bg1"/>
                      </a:gs>
                      <a:gs pos="100000">
                        <a:schemeClr val="bg1"/>
                      </a:gs>
                    </a:gsLst>
                    <a:lin ang="16200000" scaled="0"/>
                  </a:gradFill>
                </a:rPr>
                <a:t>employees worldwide</a:t>
              </a:r>
            </a:p>
          </p:txBody>
        </p:sp>
        <p:sp>
          <p:nvSpPr>
            <p:cNvPr id="18" name="Rectangle 17"/>
            <p:cNvSpPr/>
            <p:nvPr/>
          </p:nvSpPr>
          <p:spPr>
            <a:xfrm>
              <a:off x="7218838"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latin typeface="Arial"/>
                  <a:cs typeface="Arial Black"/>
                </a:rPr>
                <a:t>120</a:t>
              </a:r>
              <a:endParaRPr lang="en-US" sz="900" dirty="0">
                <a:gradFill>
                  <a:gsLst>
                    <a:gs pos="0">
                      <a:schemeClr val="bg1"/>
                    </a:gs>
                    <a:gs pos="100000">
                      <a:schemeClr val="bg1"/>
                    </a:gs>
                  </a:gsLst>
                  <a:lin ang="16200000" scaled="0"/>
                </a:gradFill>
                <a:latin typeface="Arial"/>
              </a:endParaRPr>
            </a:p>
            <a:p>
              <a:pPr defTabSz="913997"/>
              <a:r>
                <a:rPr lang="en-US" sz="2400" dirty="0">
                  <a:gradFill>
                    <a:gsLst>
                      <a:gs pos="0">
                        <a:schemeClr val="bg1"/>
                      </a:gs>
                      <a:gs pos="100000">
                        <a:schemeClr val="bg1"/>
                      </a:gs>
                    </a:gsLst>
                    <a:lin ang="16200000" scaled="0"/>
                  </a:gradFill>
                </a:rPr>
                <a:t>Countries </a:t>
              </a:r>
              <a:br>
                <a:rPr lang="en-US" sz="2400" dirty="0">
                  <a:gradFill>
                    <a:gsLst>
                      <a:gs pos="0">
                        <a:schemeClr val="bg1"/>
                      </a:gs>
                      <a:gs pos="100000">
                        <a:schemeClr val="bg1"/>
                      </a:gs>
                    </a:gsLst>
                    <a:lin ang="16200000" scaled="0"/>
                  </a:gradFill>
                </a:rPr>
              </a:br>
              <a:r>
                <a:rPr lang="en-US" sz="2400" dirty="0">
                  <a:gradFill>
                    <a:gsLst>
                      <a:gs pos="0">
                        <a:schemeClr val="bg1"/>
                      </a:gs>
                      <a:gs pos="100000">
                        <a:schemeClr val="bg1"/>
                      </a:gs>
                    </a:gsLst>
                    <a:lin ang="16200000" scaled="0"/>
                  </a:gradFill>
                </a:rPr>
                <a:t>with client representation </a:t>
              </a:r>
            </a:p>
          </p:txBody>
        </p:sp>
      </p:grpSp>
      <p:grpSp>
        <p:nvGrpSpPr>
          <p:cNvPr id="20" name="Group 19"/>
          <p:cNvGrpSpPr/>
          <p:nvPr/>
        </p:nvGrpSpPr>
        <p:grpSpPr>
          <a:xfrm>
            <a:off x="623887" y="3500835"/>
            <a:ext cx="10944224" cy="2656396"/>
            <a:chOff x="622300" y="2746907"/>
            <a:chExt cx="8745378" cy="2305435"/>
          </a:xfrm>
          <a:solidFill>
            <a:schemeClr val="accent1">
              <a:alpha val="85000"/>
            </a:schemeClr>
          </a:solidFill>
        </p:grpSpPr>
        <p:sp>
          <p:nvSpPr>
            <p:cNvPr id="21" name="Rectangle 20"/>
            <p:cNvSpPr/>
            <p:nvPr/>
          </p:nvSpPr>
          <p:spPr>
            <a:xfrm>
              <a:off x="622300"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cs typeface="Arial Black"/>
                </a:rPr>
                <a:t>70%</a:t>
              </a:r>
            </a:p>
            <a:p>
              <a:pPr defTabSz="913997"/>
              <a:r>
                <a:rPr lang="en-US" sz="2400" dirty="0">
                  <a:gradFill>
                    <a:gsLst>
                      <a:gs pos="0">
                        <a:schemeClr val="bg1"/>
                      </a:gs>
                      <a:gs pos="100000">
                        <a:schemeClr val="bg1"/>
                      </a:gs>
                    </a:gsLst>
                    <a:lin ang="16200000" scaled="0"/>
                  </a:gradFill>
                </a:rPr>
                <a:t>Of Fortune 500 </a:t>
              </a:r>
              <a:br>
                <a:rPr lang="en-US" sz="2400" dirty="0">
                  <a:gradFill>
                    <a:gsLst>
                      <a:gs pos="0">
                        <a:schemeClr val="bg1"/>
                      </a:gs>
                      <a:gs pos="100000">
                        <a:schemeClr val="bg1"/>
                      </a:gs>
                    </a:gsLst>
                    <a:lin ang="16200000" scaled="0"/>
                  </a:gradFill>
                </a:rPr>
              </a:br>
              <a:r>
                <a:rPr lang="en-US" sz="2400" dirty="0">
                  <a:gradFill>
                    <a:gsLst>
                      <a:gs pos="0">
                        <a:schemeClr val="bg1"/>
                      </a:gs>
                      <a:gs pos="100000">
                        <a:schemeClr val="bg1"/>
                      </a:gs>
                    </a:gsLst>
                    <a:lin ang="16200000" scaled="0"/>
                  </a:gradFill>
                </a:rPr>
                <a:t>&amp; 100 companies use Concur</a:t>
              </a:r>
            </a:p>
          </p:txBody>
        </p:sp>
        <p:sp>
          <p:nvSpPr>
            <p:cNvPr id="22" name="Rectangle 21"/>
            <p:cNvSpPr/>
            <p:nvPr/>
          </p:nvSpPr>
          <p:spPr>
            <a:xfrm>
              <a:off x="5019992"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cs typeface="Arial Black"/>
                </a:rPr>
                <a:t>$87B</a:t>
              </a:r>
            </a:p>
            <a:p>
              <a:pPr defTabSz="913997"/>
              <a:r>
                <a:rPr lang="en-US" sz="2400" dirty="0">
                  <a:gradFill>
                    <a:gsLst>
                      <a:gs pos="0">
                        <a:schemeClr val="bg1"/>
                      </a:gs>
                      <a:gs pos="100000">
                        <a:schemeClr val="bg1"/>
                      </a:gs>
                    </a:gsLst>
                    <a:lin ang="16200000" scaled="0"/>
                  </a:gradFill>
                </a:rPr>
                <a:t>of expenses processed in 2016</a:t>
              </a:r>
            </a:p>
          </p:txBody>
        </p:sp>
        <p:sp>
          <p:nvSpPr>
            <p:cNvPr id="23" name="Rectangle 22"/>
            <p:cNvSpPr/>
            <p:nvPr/>
          </p:nvSpPr>
          <p:spPr>
            <a:xfrm>
              <a:off x="2821146"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cs typeface="Arial Black"/>
                </a:rPr>
                <a:t>+45M </a:t>
              </a:r>
              <a:endParaRPr lang="en-US" sz="2000" dirty="0">
                <a:gradFill>
                  <a:gsLst>
                    <a:gs pos="0">
                      <a:schemeClr val="bg1"/>
                    </a:gs>
                    <a:gs pos="100000">
                      <a:schemeClr val="bg1"/>
                    </a:gs>
                  </a:gsLst>
                  <a:lin ang="16200000" scaled="0"/>
                </a:gradFill>
                <a:latin typeface="Arial"/>
              </a:endParaRPr>
            </a:p>
            <a:p>
              <a:pPr defTabSz="913997"/>
              <a:r>
                <a:rPr lang="en-US" sz="2400" dirty="0">
                  <a:gradFill>
                    <a:gsLst>
                      <a:gs pos="0">
                        <a:schemeClr val="bg1"/>
                      </a:gs>
                      <a:gs pos="100000">
                        <a:schemeClr val="bg1"/>
                      </a:gs>
                    </a:gsLst>
                    <a:lin ang="16200000" scaled="0"/>
                  </a:gradFill>
                </a:rPr>
                <a:t>End users</a:t>
              </a:r>
            </a:p>
          </p:txBody>
        </p:sp>
        <p:sp>
          <p:nvSpPr>
            <p:cNvPr id="24" name="Rectangle 23"/>
            <p:cNvSpPr/>
            <p:nvPr/>
          </p:nvSpPr>
          <p:spPr>
            <a:xfrm>
              <a:off x="7218838" y="2746907"/>
              <a:ext cx="2148840" cy="2305435"/>
            </a:xfrm>
            <a:prstGeom prst="rect">
              <a:avLst/>
            </a:prstGeom>
            <a:grpFill/>
            <a:ln w="38100" cmpd="sng">
              <a:noFill/>
            </a:ln>
          </p:spPr>
          <p:style>
            <a:lnRef idx="2">
              <a:schemeClr val="accent1">
                <a:shade val="50000"/>
              </a:schemeClr>
            </a:lnRef>
            <a:fillRef idx="1">
              <a:schemeClr val="accent1"/>
            </a:fillRef>
            <a:effectRef idx="0">
              <a:schemeClr val="accent1"/>
            </a:effectRef>
            <a:fontRef idx="minor">
              <a:schemeClr val="lt1"/>
            </a:fontRef>
          </p:style>
          <p:txBody>
            <a:bodyPr lIns="91440" tIns="0" rIns="0" bIns="0" rtlCol="0" anchor="t" anchorCtr="0"/>
            <a:lstStyle/>
            <a:p>
              <a:pPr defTabSz="913997"/>
              <a:r>
                <a:rPr lang="en-US" sz="5400" dirty="0">
                  <a:gradFill>
                    <a:gsLst>
                      <a:gs pos="0">
                        <a:schemeClr val="bg1"/>
                      </a:gs>
                      <a:gs pos="100000">
                        <a:schemeClr val="bg1"/>
                      </a:gs>
                    </a:gsLst>
                    <a:lin ang="16200000" scaled="0"/>
                  </a:gradFill>
                  <a:latin typeface="Arial"/>
                  <a:cs typeface="Arial Black"/>
                </a:rPr>
                <a:t>8K</a:t>
              </a:r>
              <a:endParaRPr lang="en-US" sz="5400" dirty="0">
                <a:gradFill>
                  <a:gsLst>
                    <a:gs pos="0">
                      <a:schemeClr val="bg1"/>
                    </a:gs>
                    <a:gs pos="100000">
                      <a:schemeClr val="bg1"/>
                    </a:gs>
                  </a:gsLst>
                  <a:lin ang="16200000" scaled="0"/>
                </a:gradFill>
                <a:cs typeface="Arial Black"/>
              </a:endParaRPr>
            </a:p>
            <a:p>
              <a:pPr defTabSz="913997"/>
              <a:r>
                <a:rPr lang="en-US" sz="2400" dirty="0" err="1">
                  <a:gradFill>
                    <a:gsLst>
                      <a:gs pos="0">
                        <a:schemeClr val="bg1"/>
                      </a:gs>
                      <a:gs pos="100000">
                        <a:schemeClr val="bg1"/>
                      </a:gs>
                    </a:gsLst>
                    <a:lin ang="16200000" scaled="0"/>
                  </a:gradFill>
                </a:rPr>
                <a:t>TripLink</a:t>
              </a:r>
              <a:r>
                <a:rPr lang="en-US" sz="2400" dirty="0">
                  <a:gradFill>
                    <a:gsLst>
                      <a:gs pos="0">
                        <a:schemeClr val="bg1"/>
                      </a:gs>
                      <a:gs pos="100000">
                        <a:schemeClr val="bg1"/>
                      </a:gs>
                    </a:gsLst>
                    <a:lin ang="16200000" scaled="0"/>
                  </a:gradFill>
                </a:rPr>
                <a:t> clients</a:t>
              </a:r>
            </a:p>
          </p:txBody>
        </p:sp>
      </p:grpSp>
      <p:pic>
        <p:nvPicPr>
          <p:cNvPr id="25" name="Picture 3"/>
          <p:cNvPicPr>
            <a:picLocks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645486" y="6406578"/>
            <a:ext cx="1219200" cy="2884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extBox 25"/>
          <p:cNvSpPr txBox="1"/>
          <p:nvPr/>
        </p:nvSpPr>
        <p:spPr>
          <a:xfrm>
            <a:off x="10872788" y="6396237"/>
            <a:ext cx="811670" cy="307777"/>
          </a:xfrm>
          <a:prstGeom prst="rect">
            <a:avLst/>
          </a:prstGeom>
          <a:noFill/>
        </p:spPr>
        <p:txBody>
          <a:bodyPr wrap="square" rtlCol="0">
            <a:spAutoFit/>
          </a:bodyPr>
          <a:lstStyle/>
          <a:p>
            <a:pPr algn="r"/>
            <a:fld id="{50F04A90-85E7-4D72-882E-BDF2FD09703F}" type="slidenum">
              <a:rPr lang="en-US" sz="1400">
                <a:solidFill>
                  <a:schemeClr val="bg1"/>
                </a:solidFill>
              </a:rPr>
              <a:pPr algn="r"/>
              <a:t>4</a:t>
            </a:fld>
            <a:endParaRPr lang="en-US" sz="1400" dirty="0">
              <a:solidFill>
                <a:schemeClr val="bg1"/>
              </a:solidFill>
            </a:endParaRPr>
          </a:p>
        </p:txBody>
      </p:sp>
    </p:spTree>
    <p:extLst>
      <p:ext uri="{BB962C8B-B14F-4D97-AF65-F5344CB8AC3E}">
        <p14:creationId xmlns:p14="http://schemas.microsoft.com/office/powerpoint/2010/main" val="596457281"/>
      </p:ext>
    </p:extLst>
  </p:cSld>
  <p:clrMapOvr>
    <a:masterClrMapping/>
  </p:clrMapOvr>
  <p:transition>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Rectangle 67"/>
          <p:cNvSpPr/>
          <p:nvPr/>
        </p:nvSpPr>
        <p:spPr>
          <a:xfrm>
            <a:off x="8360629" y="4761983"/>
            <a:ext cx="3199567" cy="13734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67" name="Rectangle 66"/>
          <p:cNvSpPr/>
          <p:nvPr/>
        </p:nvSpPr>
        <p:spPr>
          <a:xfrm>
            <a:off x="8360629" y="3184540"/>
            <a:ext cx="3199567" cy="13734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48" name="Rectangle 47"/>
          <p:cNvSpPr/>
          <p:nvPr/>
        </p:nvSpPr>
        <p:spPr>
          <a:xfrm>
            <a:off x="8360629" y="1478584"/>
            <a:ext cx="3199567" cy="1373447"/>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9" name="Oval 8"/>
          <p:cNvSpPr/>
          <p:nvPr/>
        </p:nvSpPr>
        <p:spPr>
          <a:xfrm>
            <a:off x="5920987" y="2989471"/>
            <a:ext cx="137124" cy="1371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Oval 9"/>
          <p:cNvSpPr/>
          <p:nvPr/>
        </p:nvSpPr>
        <p:spPr>
          <a:xfrm>
            <a:off x="6745176" y="2257368"/>
            <a:ext cx="137124" cy="1371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p:cNvSpPr/>
          <p:nvPr/>
        </p:nvSpPr>
        <p:spPr>
          <a:xfrm>
            <a:off x="815886" y="4940154"/>
            <a:ext cx="457081" cy="50863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12" name="Rectangle 11"/>
          <p:cNvSpPr/>
          <p:nvPr/>
        </p:nvSpPr>
        <p:spPr>
          <a:xfrm>
            <a:off x="2454727" y="4579936"/>
            <a:ext cx="457081" cy="8688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13" name="Rectangle 12"/>
          <p:cNvSpPr/>
          <p:nvPr/>
        </p:nvSpPr>
        <p:spPr>
          <a:xfrm>
            <a:off x="3274147" y="4427536"/>
            <a:ext cx="457081" cy="102125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14" name="Rectangle 13"/>
          <p:cNvSpPr/>
          <p:nvPr/>
        </p:nvSpPr>
        <p:spPr>
          <a:xfrm>
            <a:off x="4093568" y="4018825"/>
            <a:ext cx="457081" cy="142996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15" name="Rectangle 14"/>
          <p:cNvSpPr/>
          <p:nvPr/>
        </p:nvSpPr>
        <p:spPr>
          <a:xfrm>
            <a:off x="1635306" y="4787753"/>
            <a:ext cx="457081" cy="6610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64" name="Rectangle 63"/>
          <p:cNvSpPr/>
          <p:nvPr/>
        </p:nvSpPr>
        <p:spPr>
          <a:xfrm>
            <a:off x="6585199" y="2335501"/>
            <a:ext cx="457081" cy="309616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65" name="Rectangle 64"/>
          <p:cNvSpPr/>
          <p:nvPr/>
        </p:nvSpPr>
        <p:spPr>
          <a:xfrm>
            <a:off x="5761009" y="3055938"/>
            <a:ext cx="457081" cy="237572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66" name="Rectangle 65"/>
          <p:cNvSpPr/>
          <p:nvPr/>
        </p:nvSpPr>
        <p:spPr>
          <a:xfrm>
            <a:off x="4936822" y="3610121"/>
            <a:ext cx="457081" cy="182154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endParaRPr lang="en-US" dirty="0"/>
          </a:p>
        </p:txBody>
      </p:sp>
      <p:sp>
        <p:nvSpPr>
          <p:cNvPr id="16" name="Rectangle 15"/>
          <p:cNvSpPr/>
          <p:nvPr/>
        </p:nvSpPr>
        <p:spPr>
          <a:xfrm>
            <a:off x="815886" y="5549755"/>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2011</a:t>
            </a:r>
          </a:p>
        </p:txBody>
      </p:sp>
      <p:sp>
        <p:nvSpPr>
          <p:cNvPr id="17" name="Rectangle 16"/>
          <p:cNvSpPr/>
          <p:nvPr/>
        </p:nvSpPr>
        <p:spPr>
          <a:xfrm>
            <a:off x="1640073" y="5549755"/>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2012</a:t>
            </a:r>
          </a:p>
        </p:txBody>
      </p:sp>
      <p:sp>
        <p:nvSpPr>
          <p:cNvPr id="18" name="Rectangle 17"/>
          <p:cNvSpPr/>
          <p:nvPr/>
        </p:nvSpPr>
        <p:spPr>
          <a:xfrm>
            <a:off x="2464260" y="5549755"/>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2013</a:t>
            </a:r>
          </a:p>
        </p:txBody>
      </p:sp>
      <p:sp>
        <p:nvSpPr>
          <p:cNvPr id="19" name="Rectangle 18"/>
          <p:cNvSpPr/>
          <p:nvPr/>
        </p:nvSpPr>
        <p:spPr>
          <a:xfrm>
            <a:off x="3288448" y="5549755"/>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2014</a:t>
            </a:r>
          </a:p>
        </p:txBody>
      </p:sp>
      <p:sp>
        <p:nvSpPr>
          <p:cNvPr id="20" name="Rectangle 19"/>
          <p:cNvSpPr/>
          <p:nvPr/>
        </p:nvSpPr>
        <p:spPr>
          <a:xfrm>
            <a:off x="4112635" y="5549755"/>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2015</a:t>
            </a:r>
          </a:p>
        </p:txBody>
      </p:sp>
      <p:cxnSp>
        <p:nvCxnSpPr>
          <p:cNvPr id="22" name="Straight Connector 21"/>
          <p:cNvCxnSpPr/>
          <p:nvPr/>
        </p:nvCxnSpPr>
        <p:spPr>
          <a:xfrm>
            <a:off x="681109" y="5448787"/>
            <a:ext cx="6496089"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4936822" y="5549754"/>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2016</a:t>
            </a:r>
          </a:p>
        </p:txBody>
      </p:sp>
      <p:sp>
        <p:nvSpPr>
          <p:cNvPr id="46" name="Rectangle 45"/>
          <p:cNvSpPr/>
          <p:nvPr/>
        </p:nvSpPr>
        <p:spPr>
          <a:xfrm>
            <a:off x="6585199" y="5548714"/>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2018</a:t>
            </a:r>
          </a:p>
        </p:txBody>
      </p:sp>
      <p:sp>
        <p:nvSpPr>
          <p:cNvPr id="47" name="Rectangle 46"/>
          <p:cNvSpPr/>
          <p:nvPr/>
        </p:nvSpPr>
        <p:spPr>
          <a:xfrm>
            <a:off x="5761009" y="5548714"/>
            <a:ext cx="457081" cy="2770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r>
              <a:rPr lang="en-US" sz="1400" b="1" dirty="0">
                <a:solidFill>
                  <a:schemeClr val="tx1"/>
                </a:solidFill>
              </a:rPr>
              <a:t>2017</a:t>
            </a:r>
          </a:p>
        </p:txBody>
      </p:sp>
      <p:sp>
        <p:nvSpPr>
          <p:cNvPr id="49" name="Rectangle 48"/>
          <p:cNvSpPr/>
          <p:nvPr/>
        </p:nvSpPr>
        <p:spPr>
          <a:xfrm>
            <a:off x="8360629" y="1159762"/>
            <a:ext cx="3199567" cy="3325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Expense transactions</a:t>
            </a:r>
          </a:p>
        </p:txBody>
      </p:sp>
      <p:sp>
        <p:nvSpPr>
          <p:cNvPr id="50" name="Rectangle 49"/>
          <p:cNvSpPr/>
          <p:nvPr/>
        </p:nvSpPr>
        <p:spPr>
          <a:xfrm>
            <a:off x="571381" y="1355543"/>
            <a:ext cx="2130587" cy="4174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tx1"/>
                </a:solidFill>
              </a:rPr>
              <a:t>Bookings growth</a:t>
            </a:r>
            <a:endParaRPr lang="en-US" dirty="0">
              <a:solidFill>
                <a:schemeClr val="tx1"/>
              </a:solidFill>
            </a:endParaRPr>
          </a:p>
        </p:txBody>
      </p:sp>
      <p:sp>
        <p:nvSpPr>
          <p:cNvPr id="51" name="Rectangle 50"/>
          <p:cNvSpPr/>
          <p:nvPr/>
        </p:nvSpPr>
        <p:spPr>
          <a:xfrm>
            <a:off x="8445694" y="2343535"/>
            <a:ext cx="1599783" cy="3325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2016</a:t>
            </a:r>
            <a:endParaRPr lang="en-US" dirty="0">
              <a:solidFill>
                <a:schemeClr val="tx1"/>
              </a:solidFill>
            </a:endParaRPr>
          </a:p>
        </p:txBody>
      </p:sp>
      <p:sp>
        <p:nvSpPr>
          <p:cNvPr id="52" name="Rectangle 51"/>
          <p:cNvSpPr/>
          <p:nvPr/>
        </p:nvSpPr>
        <p:spPr>
          <a:xfrm>
            <a:off x="9875349" y="2343535"/>
            <a:ext cx="1599783" cy="3325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2017</a:t>
            </a:r>
            <a:endParaRPr lang="en-US" dirty="0">
              <a:solidFill>
                <a:schemeClr val="tx1"/>
              </a:solidFill>
            </a:endParaRPr>
          </a:p>
        </p:txBody>
      </p:sp>
      <p:sp>
        <p:nvSpPr>
          <p:cNvPr id="53" name="Rectangle 52"/>
          <p:cNvSpPr/>
          <p:nvPr/>
        </p:nvSpPr>
        <p:spPr>
          <a:xfrm>
            <a:off x="8445694" y="1428472"/>
            <a:ext cx="1599783" cy="978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tx1"/>
                </a:solidFill>
              </a:rPr>
              <a:t>103</a:t>
            </a:r>
            <a:endParaRPr lang="en-US" sz="4000" dirty="0">
              <a:solidFill>
                <a:schemeClr val="tx1"/>
              </a:solidFill>
            </a:endParaRPr>
          </a:p>
          <a:p>
            <a:pPr algn="ctr"/>
            <a:r>
              <a:rPr lang="en-US" dirty="0">
                <a:solidFill>
                  <a:schemeClr val="tx1"/>
                </a:solidFill>
              </a:rPr>
              <a:t>million</a:t>
            </a:r>
          </a:p>
        </p:txBody>
      </p:sp>
      <p:sp>
        <p:nvSpPr>
          <p:cNvPr id="54" name="Rectangle 53"/>
          <p:cNvSpPr/>
          <p:nvPr/>
        </p:nvSpPr>
        <p:spPr>
          <a:xfrm>
            <a:off x="9875349" y="1428472"/>
            <a:ext cx="1599783" cy="978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smtClean="0">
                <a:solidFill>
                  <a:schemeClr val="tx1"/>
                </a:solidFill>
              </a:rPr>
              <a:t>110+</a:t>
            </a:r>
            <a:endParaRPr lang="en-US" sz="4000" dirty="0">
              <a:solidFill>
                <a:schemeClr val="tx1"/>
              </a:solidFill>
            </a:endParaRPr>
          </a:p>
          <a:p>
            <a:pPr algn="ctr"/>
            <a:r>
              <a:rPr lang="en-US" dirty="0">
                <a:solidFill>
                  <a:schemeClr val="tx1"/>
                </a:solidFill>
              </a:rPr>
              <a:t>million</a:t>
            </a:r>
          </a:p>
        </p:txBody>
      </p:sp>
      <p:sp>
        <p:nvSpPr>
          <p:cNvPr id="55" name="Rectangle 54"/>
          <p:cNvSpPr/>
          <p:nvPr/>
        </p:nvSpPr>
        <p:spPr>
          <a:xfrm>
            <a:off x="8360629" y="2852031"/>
            <a:ext cx="3199567" cy="3325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Provisioned users</a:t>
            </a:r>
          </a:p>
        </p:txBody>
      </p:sp>
      <p:sp>
        <p:nvSpPr>
          <p:cNvPr id="56" name="Rectangle 55"/>
          <p:cNvSpPr/>
          <p:nvPr/>
        </p:nvSpPr>
        <p:spPr>
          <a:xfrm>
            <a:off x="8360629" y="3112930"/>
            <a:ext cx="3199567" cy="978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4</a:t>
            </a:r>
            <a:r>
              <a:rPr lang="en-US" sz="4000" dirty="0" smtClean="0">
                <a:solidFill>
                  <a:schemeClr val="tx1"/>
                </a:solidFill>
              </a:rPr>
              <a:t>5</a:t>
            </a:r>
            <a:r>
              <a:rPr lang="en-US" sz="4000" dirty="0">
                <a:solidFill>
                  <a:schemeClr val="tx1"/>
                </a:solidFill>
              </a:rPr>
              <a:t>+</a:t>
            </a:r>
          </a:p>
          <a:p>
            <a:pPr algn="ctr"/>
            <a:r>
              <a:rPr lang="en-US" dirty="0">
                <a:solidFill>
                  <a:schemeClr val="tx1"/>
                </a:solidFill>
              </a:rPr>
              <a:t>million</a:t>
            </a:r>
          </a:p>
        </p:txBody>
      </p:sp>
      <p:sp>
        <p:nvSpPr>
          <p:cNvPr id="57" name="Rectangle 56"/>
          <p:cNvSpPr/>
          <p:nvPr/>
        </p:nvSpPr>
        <p:spPr>
          <a:xfrm>
            <a:off x="8360629" y="4027992"/>
            <a:ext cx="3199567" cy="3325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2016</a:t>
            </a:r>
            <a:endParaRPr lang="en-US" dirty="0">
              <a:solidFill>
                <a:schemeClr val="tx1"/>
              </a:solidFill>
            </a:endParaRPr>
          </a:p>
        </p:txBody>
      </p:sp>
      <p:sp>
        <p:nvSpPr>
          <p:cNvPr id="59" name="Rectangle 58"/>
          <p:cNvSpPr/>
          <p:nvPr/>
        </p:nvSpPr>
        <p:spPr>
          <a:xfrm>
            <a:off x="8360629" y="4455689"/>
            <a:ext cx="3199567" cy="3325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Registered mobile users</a:t>
            </a:r>
          </a:p>
        </p:txBody>
      </p:sp>
      <p:sp>
        <p:nvSpPr>
          <p:cNvPr id="60" name="Rectangle 59"/>
          <p:cNvSpPr/>
          <p:nvPr/>
        </p:nvSpPr>
        <p:spPr>
          <a:xfrm>
            <a:off x="8445694" y="5703260"/>
            <a:ext cx="1599783" cy="3325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2016</a:t>
            </a:r>
            <a:endParaRPr lang="en-US" dirty="0">
              <a:solidFill>
                <a:schemeClr val="tx1"/>
              </a:solidFill>
            </a:endParaRPr>
          </a:p>
        </p:txBody>
      </p:sp>
      <p:sp>
        <p:nvSpPr>
          <p:cNvPr id="61" name="Rectangle 60"/>
          <p:cNvSpPr/>
          <p:nvPr/>
        </p:nvSpPr>
        <p:spPr>
          <a:xfrm>
            <a:off x="9875349" y="5703260"/>
            <a:ext cx="1599783" cy="332509"/>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rPr>
              <a:t>2017</a:t>
            </a:r>
            <a:endParaRPr lang="en-US" dirty="0">
              <a:solidFill>
                <a:schemeClr val="tx1"/>
              </a:solidFill>
            </a:endParaRPr>
          </a:p>
        </p:txBody>
      </p:sp>
      <p:sp>
        <p:nvSpPr>
          <p:cNvPr id="62" name="Rectangle 61"/>
          <p:cNvSpPr/>
          <p:nvPr/>
        </p:nvSpPr>
        <p:spPr>
          <a:xfrm>
            <a:off x="8445694" y="4777564"/>
            <a:ext cx="1599783" cy="978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7</a:t>
            </a:r>
            <a:r>
              <a:rPr lang="en-US" sz="4000" dirty="0" smtClean="0">
                <a:solidFill>
                  <a:schemeClr val="tx1"/>
                </a:solidFill>
              </a:rPr>
              <a:t>.1</a:t>
            </a:r>
            <a:endParaRPr lang="en-US" sz="4000" dirty="0">
              <a:solidFill>
                <a:schemeClr val="tx1"/>
              </a:solidFill>
            </a:endParaRPr>
          </a:p>
          <a:p>
            <a:pPr algn="ctr"/>
            <a:r>
              <a:rPr lang="en-US" dirty="0">
                <a:solidFill>
                  <a:schemeClr val="tx1"/>
                </a:solidFill>
              </a:rPr>
              <a:t>million</a:t>
            </a:r>
          </a:p>
        </p:txBody>
      </p:sp>
      <p:sp>
        <p:nvSpPr>
          <p:cNvPr id="63" name="Rectangle 62"/>
          <p:cNvSpPr/>
          <p:nvPr/>
        </p:nvSpPr>
        <p:spPr>
          <a:xfrm>
            <a:off x="9875349" y="4777564"/>
            <a:ext cx="1599783" cy="9788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8</a:t>
            </a:r>
            <a:r>
              <a:rPr lang="en-US" sz="4000" dirty="0" smtClean="0">
                <a:solidFill>
                  <a:schemeClr val="tx1"/>
                </a:solidFill>
              </a:rPr>
              <a:t>+</a:t>
            </a:r>
            <a:endParaRPr lang="en-US" sz="4000" dirty="0">
              <a:solidFill>
                <a:schemeClr val="tx1"/>
              </a:solidFill>
            </a:endParaRPr>
          </a:p>
          <a:p>
            <a:pPr algn="ctr"/>
            <a:r>
              <a:rPr lang="en-US" dirty="0">
                <a:solidFill>
                  <a:schemeClr val="tx1"/>
                </a:solidFill>
              </a:rPr>
              <a:t>million</a:t>
            </a:r>
          </a:p>
        </p:txBody>
      </p:sp>
      <p:sp>
        <p:nvSpPr>
          <p:cNvPr id="2" name="Title 1"/>
          <p:cNvSpPr>
            <a:spLocks noGrp="1"/>
          </p:cNvSpPr>
          <p:nvPr>
            <p:ph type="title"/>
          </p:nvPr>
        </p:nvSpPr>
        <p:spPr/>
        <p:txBody>
          <a:bodyPr/>
          <a:lstStyle/>
          <a:p>
            <a:r>
              <a:rPr lang="en-US" dirty="0" smtClean="0"/>
              <a:t>Concur growth</a:t>
            </a:r>
            <a:endParaRPr lang="en-US" dirty="0"/>
          </a:p>
        </p:txBody>
      </p:sp>
      <p:sp>
        <p:nvSpPr>
          <p:cNvPr id="58" name="Rectangle 57"/>
          <p:cNvSpPr/>
          <p:nvPr/>
        </p:nvSpPr>
        <p:spPr>
          <a:xfrm>
            <a:off x="681109" y="1365683"/>
            <a:ext cx="6496089" cy="411251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4" name="Straight Connector 3"/>
          <p:cNvCxnSpPr/>
          <p:nvPr/>
        </p:nvCxnSpPr>
        <p:spPr>
          <a:xfrm>
            <a:off x="9960412" y="1658678"/>
            <a:ext cx="0" cy="914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9960412" y="4980956"/>
            <a:ext cx="0" cy="9144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637386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 little about me</a:t>
            </a:r>
            <a:endParaRPr lang="en-US" dirty="0"/>
          </a:p>
        </p:txBody>
      </p:sp>
      <p:sp>
        <p:nvSpPr>
          <p:cNvPr id="49" name="Content Placeholder 2"/>
          <p:cNvSpPr>
            <a:spLocks noGrp="1"/>
          </p:cNvSpPr>
          <p:nvPr>
            <p:ph sz="quarter" idx="10"/>
          </p:nvPr>
        </p:nvSpPr>
        <p:spPr>
          <a:xfrm>
            <a:off x="828675" y="828137"/>
            <a:ext cx="11179295" cy="5227606"/>
          </a:xfrm>
        </p:spPr>
        <p:txBody>
          <a:bodyPr anchor="ctr"/>
          <a:lstStyle/>
          <a:p>
            <a:pPr marL="0" indent="0">
              <a:buNone/>
            </a:pPr>
            <a:r>
              <a:rPr lang="en-US" dirty="0" smtClean="0">
                <a:latin typeface="Calibri" charset="0"/>
                <a:ea typeface="Calibri" charset="0"/>
                <a:cs typeface="Calibri" charset="0"/>
              </a:rPr>
              <a:t>Principal Architect</a:t>
            </a:r>
          </a:p>
          <a:p>
            <a:r>
              <a:rPr lang="en-US" dirty="0">
                <a:latin typeface="Calibri" charset="0"/>
                <a:ea typeface="Calibri" charset="0"/>
                <a:cs typeface="Calibri" charset="0"/>
              </a:rPr>
              <a:t>C</a:t>
            </a:r>
            <a:r>
              <a:rPr lang="en-US" dirty="0" smtClean="0">
                <a:latin typeface="Calibri" charset="0"/>
                <a:ea typeface="Calibri" charset="0"/>
                <a:cs typeface="Calibri" charset="0"/>
              </a:rPr>
              <a:t>oncur since 1998 in various roles (DBA, Ops Manager &amp; Architect, etc.)</a:t>
            </a:r>
          </a:p>
          <a:p>
            <a:r>
              <a:rPr lang="en-US" dirty="0" smtClean="0">
                <a:latin typeface="Calibri" charset="0"/>
                <a:ea typeface="Calibri" charset="0"/>
                <a:cs typeface="Calibri" charset="0"/>
              </a:rPr>
              <a:t>working w/ k8s since mid 2015</a:t>
            </a:r>
          </a:p>
          <a:p>
            <a:r>
              <a:rPr lang="en-US" dirty="0">
                <a:latin typeface="Calibri" charset="0"/>
                <a:ea typeface="Calibri" charset="0"/>
                <a:cs typeface="Calibri" charset="0"/>
              </a:rPr>
              <a:t>c</a:t>
            </a:r>
            <a:r>
              <a:rPr lang="en-US" dirty="0" smtClean="0">
                <a:latin typeface="Calibri" charset="0"/>
                <a:ea typeface="Calibri" charset="0"/>
                <a:cs typeface="Calibri" charset="0"/>
              </a:rPr>
              <a:t>ontributor to k8s &amp; focused on federation</a:t>
            </a:r>
          </a:p>
          <a:p>
            <a:r>
              <a:rPr lang="en-US" dirty="0" err="1" smtClean="0">
                <a:latin typeface="Calibri" charset="0"/>
                <a:ea typeface="Calibri" charset="0"/>
                <a:cs typeface="Calibri" charset="0"/>
              </a:rPr>
              <a:t>emaildanwilson</a:t>
            </a:r>
            <a:r>
              <a:rPr lang="en-US" dirty="0" smtClean="0">
                <a:latin typeface="Calibri" charset="0"/>
                <a:ea typeface="Calibri" charset="0"/>
                <a:cs typeface="Calibri" charset="0"/>
              </a:rPr>
              <a:t> on </a:t>
            </a:r>
            <a:r>
              <a:rPr lang="en-US" dirty="0" err="1" smtClean="0">
                <a:latin typeface="Calibri" charset="0"/>
                <a:ea typeface="Calibri" charset="0"/>
                <a:cs typeface="Calibri" charset="0"/>
              </a:rPr>
              <a:t>github</a:t>
            </a:r>
            <a:r>
              <a:rPr lang="en-US" dirty="0" smtClean="0">
                <a:latin typeface="Calibri" charset="0"/>
                <a:ea typeface="Calibri" charset="0"/>
                <a:cs typeface="Calibri" charset="0"/>
              </a:rPr>
              <a:t>, k8s slack &amp; </a:t>
            </a:r>
            <a:r>
              <a:rPr lang="en-US" dirty="0" err="1" smtClean="0">
                <a:latin typeface="Calibri" charset="0"/>
                <a:ea typeface="Calibri" charset="0"/>
                <a:cs typeface="Calibri" charset="0"/>
              </a:rPr>
              <a:t>gmail</a:t>
            </a:r>
            <a:endParaRPr lang="en-US" dirty="0" smtClean="0">
              <a:latin typeface="Calibri" charset="0"/>
              <a:ea typeface="Calibri" charset="0"/>
              <a:cs typeface="Calibri" charset="0"/>
            </a:endParaRPr>
          </a:p>
        </p:txBody>
      </p:sp>
    </p:spTree>
    <p:extLst>
      <p:ext uri="{BB962C8B-B14F-4D97-AF65-F5344CB8AC3E}">
        <p14:creationId xmlns:p14="http://schemas.microsoft.com/office/powerpoint/2010/main" val="9276190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rgbClr val="009FAC"/>
                </a:solidFill>
                <a:latin typeface="Arial" charset="0"/>
                <a:ea typeface="Arial" charset="0"/>
                <a:cs typeface="Arial" charset="0"/>
              </a:rPr>
              <a:t>Deployment API</a:t>
            </a:r>
            <a:endParaRPr lang="en-US" dirty="0">
              <a:solidFill>
                <a:srgbClr val="009FAC"/>
              </a:solidFill>
              <a:latin typeface="Arial" charset="0"/>
              <a:ea typeface="Arial" charset="0"/>
              <a:cs typeface="Arial" charset="0"/>
            </a:endParaRPr>
          </a:p>
        </p:txBody>
      </p:sp>
      <p:pic>
        <p:nvPicPr>
          <p:cNvPr id="6" name="Picture 5"/>
          <p:cNvPicPr>
            <a:picLocks noChangeAspect="1"/>
          </p:cNvPicPr>
          <p:nvPr/>
        </p:nvPicPr>
        <p:blipFill>
          <a:blip r:embed="rId3">
            <a:extLst>
              <a:ext uri="{BEBA8EAE-BF5A-486C-A8C5-ECC9F3942E4B}">
                <a14:imgProps xmlns:a14="http://schemas.microsoft.com/office/drawing/2010/main">
                  <a14:imgLayer r:embed="rId4">
                    <a14:imgEffect>
                      <a14:artisticLineDrawing/>
                    </a14:imgEffect>
                  </a14:imgLayer>
                </a14:imgProps>
              </a:ext>
              <a:ext uri="{28A0092B-C50C-407E-A947-70E740481C1C}">
                <a14:useLocalDpi xmlns:a14="http://schemas.microsoft.com/office/drawing/2010/main" val="0"/>
              </a:ext>
            </a:extLst>
          </a:blip>
          <a:stretch>
            <a:fillRect/>
          </a:stretch>
        </p:blipFill>
        <p:spPr>
          <a:xfrm>
            <a:off x="8769204" y="1396617"/>
            <a:ext cx="1170642" cy="1170642"/>
          </a:xfrm>
          <a:prstGeom prst="rect">
            <a:avLst/>
          </a:prstGeom>
        </p:spPr>
      </p:pic>
      <p:cxnSp>
        <p:nvCxnSpPr>
          <p:cNvPr id="29" name="Straight Arrow Connector 28"/>
          <p:cNvCxnSpPr>
            <a:stCxn id="3" idx="3"/>
            <a:endCxn id="21" idx="3"/>
          </p:cNvCxnSpPr>
          <p:nvPr/>
        </p:nvCxnSpPr>
        <p:spPr>
          <a:xfrm flipV="1">
            <a:off x="2142894" y="3541786"/>
            <a:ext cx="756100" cy="544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21" idx="1"/>
            <a:endCxn id="6" idx="1"/>
          </p:cNvCxnSpPr>
          <p:nvPr/>
        </p:nvCxnSpPr>
        <p:spPr>
          <a:xfrm flipV="1">
            <a:off x="3794423" y="1981938"/>
            <a:ext cx="4974781" cy="155984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1" name="Picture 2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2898994" y="3012142"/>
            <a:ext cx="895429" cy="1059288"/>
          </a:xfrm>
          <a:prstGeom prst="rect">
            <a:avLst/>
          </a:prstGeom>
        </p:spPr>
      </p:pic>
      <p:sp>
        <p:nvSpPr>
          <p:cNvPr id="3" name="TextBox 2"/>
          <p:cNvSpPr txBox="1"/>
          <p:nvPr/>
        </p:nvSpPr>
        <p:spPr>
          <a:xfrm>
            <a:off x="838200" y="2947066"/>
            <a:ext cx="1304694" cy="1200329"/>
          </a:xfrm>
          <a:prstGeom prst="rect">
            <a:avLst/>
          </a:prstGeom>
          <a:noFill/>
        </p:spPr>
        <p:txBody>
          <a:bodyPr wrap="square" rtlCol="0">
            <a:spAutoFit/>
          </a:bodyPr>
          <a:lstStyle/>
          <a:p>
            <a:pPr algn="ctr"/>
            <a:r>
              <a:rPr lang="en-US" sz="7200" dirty="0" smtClean="0"/>
              <a:t>CI</a:t>
            </a:r>
            <a:endParaRPr lang="en-US" sz="7200" dirty="0"/>
          </a:p>
        </p:txBody>
      </p:sp>
      <p:sp>
        <p:nvSpPr>
          <p:cNvPr id="7" name="TextBox 6"/>
          <p:cNvSpPr txBox="1"/>
          <p:nvPr/>
        </p:nvSpPr>
        <p:spPr>
          <a:xfrm>
            <a:off x="1666242" y="4135825"/>
            <a:ext cx="2221421" cy="1569660"/>
          </a:xfrm>
          <a:prstGeom prst="rect">
            <a:avLst/>
          </a:prstGeom>
          <a:solidFill>
            <a:schemeClr val="bg1"/>
          </a:solidFill>
          <a:ln>
            <a:solidFill>
              <a:schemeClr val="tx1"/>
            </a:solidFill>
          </a:ln>
        </p:spPr>
        <p:txBody>
          <a:bodyPr wrap="square" rtlCol="0">
            <a:spAutoFit/>
          </a:bodyPr>
          <a:lstStyle/>
          <a:p>
            <a:r>
              <a:rPr lang="en-US" sz="3200" dirty="0" smtClean="0"/>
              <a:t>Deploy petshop:v1 to prod</a:t>
            </a:r>
            <a:endParaRPr lang="en-US" sz="3200" dirty="0"/>
          </a:p>
        </p:txBody>
      </p:sp>
      <p:sp>
        <p:nvSpPr>
          <p:cNvPr id="24" name="TextBox 23"/>
          <p:cNvSpPr txBox="1"/>
          <p:nvPr/>
        </p:nvSpPr>
        <p:spPr>
          <a:xfrm>
            <a:off x="8761192" y="2411982"/>
            <a:ext cx="2315125" cy="584775"/>
          </a:xfrm>
          <a:prstGeom prst="rect">
            <a:avLst/>
          </a:prstGeom>
          <a:noFill/>
        </p:spPr>
        <p:txBody>
          <a:bodyPr wrap="square" rtlCol="0">
            <a:spAutoFit/>
          </a:bodyPr>
          <a:lstStyle/>
          <a:p>
            <a:r>
              <a:rPr lang="en-US" sz="3200" dirty="0" smtClean="0"/>
              <a:t>US14a, b &amp; c</a:t>
            </a:r>
            <a:endParaRPr lang="en-US" sz="3200" dirty="0"/>
          </a:p>
        </p:txBody>
      </p:sp>
      <p:sp>
        <p:nvSpPr>
          <p:cNvPr id="25" name="TextBox 24"/>
          <p:cNvSpPr txBox="1"/>
          <p:nvPr/>
        </p:nvSpPr>
        <p:spPr>
          <a:xfrm>
            <a:off x="8795698" y="4026764"/>
            <a:ext cx="3122855" cy="584775"/>
          </a:xfrm>
          <a:prstGeom prst="rect">
            <a:avLst/>
          </a:prstGeom>
          <a:noFill/>
        </p:spPr>
        <p:txBody>
          <a:bodyPr wrap="square" rtlCol="0">
            <a:spAutoFit/>
          </a:bodyPr>
          <a:lstStyle/>
          <a:p>
            <a:r>
              <a:rPr lang="en-US" sz="3200" dirty="0" smtClean="0"/>
              <a:t>EMEA14a, b &amp; c</a:t>
            </a:r>
            <a:endParaRPr lang="en-US" sz="3200" dirty="0"/>
          </a:p>
        </p:txBody>
      </p:sp>
      <p:cxnSp>
        <p:nvCxnSpPr>
          <p:cNvPr id="26" name="Straight Arrow Connector 25"/>
          <p:cNvCxnSpPr>
            <a:stCxn id="21" idx="1"/>
            <a:endCxn id="22" idx="1"/>
          </p:cNvCxnSpPr>
          <p:nvPr/>
        </p:nvCxnSpPr>
        <p:spPr>
          <a:xfrm flipV="1">
            <a:off x="3794423" y="3512068"/>
            <a:ext cx="4948288" cy="2971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8787686" y="5566116"/>
            <a:ext cx="2944239" cy="584775"/>
          </a:xfrm>
          <a:prstGeom prst="rect">
            <a:avLst/>
          </a:prstGeom>
          <a:noFill/>
        </p:spPr>
        <p:txBody>
          <a:bodyPr wrap="square" rtlCol="0">
            <a:spAutoFit/>
          </a:bodyPr>
          <a:lstStyle/>
          <a:p>
            <a:r>
              <a:rPr lang="en-US" sz="3200" dirty="0" smtClean="0"/>
              <a:t>APAC14a, b &amp; c</a:t>
            </a:r>
            <a:endParaRPr lang="en-US" sz="3200" dirty="0"/>
          </a:p>
        </p:txBody>
      </p:sp>
      <p:pic>
        <p:nvPicPr>
          <p:cNvPr id="18" name="Picture 17"/>
          <p:cNvPicPr>
            <a:picLocks noChangeAspect="1"/>
          </p:cNvPicPr>
          <p:nvPr/>
        </p:nvPicPr>
        <p:blipFill>
          <a:blip r:embed="rId3">
            <a:extLst>
              <a:ext uri="{BEBA8EAE-BF5A-486C-A8C5-ECC9F3942E4B}">
                <a14:imgProps xmlns:a14="http://schemas.microsoft.com/office/drawing/2010/main">
                  <a14:imgLayer r:embed="rId6">
                    <a14:imgEffect>
                      <a14:artisticLineDrawing/>
                    </a14:imgEffect>
                  </a14:imgLayer>
                </a14:imgProps>
              </a:ext>
              <a:ext uri="{28A0092B-C50C-407E-A947-70E740481C1C}">
                <a14:useLocalDpi xmlns:a14="http://schemas.microsoft.com/office/drawing/2010/main" val="0"/>
              </a:ext>
            </a:extLst>
          </a:blip>
          <a:stretch>
            <a:fillRect/>
          </a:stretch>
        </p:blipFill>
        <p:spPr>
          <a:xfrm>
            <a:off x="9771804" y="1396002"/>
            <a:ext cx="1170642" cy="1170642"/>
          </a:xfrm>
          <a:prstGeom prst="rect">
            <a:avLst/>
          </a:prstGeom>
        </p:spPr>
      </p:pic>
      <p:pic>
        <p:nvPicPr>
          <p:cNvPr id="19" name="Picture 18"/>
          <p:cNvPicPr>
            <a:picLocks noChangeAspect="1"/>
          </p:cNvPicPr>
          <p:nvPr/>
        </p:nvPicPr>
        <p:blipFill>
          <a:blip r:embed="rId3">
            <a:extLst>
              <a:ext uri="{BEBA8EAE-BF5A-486C-A8C5-ECC9F3942E4B}">
                <a14:imgProps xmlns:a14="http://schemas.microsoft.com/office/drawing/2010/main">
                  <a14:imgLayer r:embed="rId7">
                    <a14:imgEffect>
                      <a14:artisticLineDrawing/>
                    </a14:imgEffect>
                  </a14:imgLayer>
                </a14:imgProps>
              </a:ext>
              <a:ext uri="{28A0092B-C50C-407E-A947-70E740481C1C}">
                <a14:useLocalDpi xmlns:a14="http://schemas.microsoft.com/office/drawing/2010/main" val="0"/>
              </a:ext>
            </a:extLst>
          </a:blip>
          <a:stretch>
            <a:fillRect/>
          </a:stretch>
        </p:blipFill>
        <p:spPr>
          <a:xfrm>
            <a:off x="10774404" y="1396002"/>
            <a:ext cx="1170642" cy="1170642"/>
          </a:xfrm>
          <a:prstGeom prst="rect">
            <a:avLst/>
          </a:prstGeom>
        </p:spPr>
      </p:pic>
      <p:pic>
        <p:nvPicPr>
          <p:cNvPr id="22" name="Picture 21"/>
          <p:cNvPicPr>
            <a:picLocks noChangeAspect="1"/>
          </p:cNvPicPr>
          <p:nvPr/>
        </p:nvPicPr>
        <p:blipFill>
          <a:blip r:embed="rId3">
            <a:extLst>
              <a:ext uri="{BEBA8EAE-BF5A-486C-A8C5-ECC9F3942E4B}">
                <a14:imgProps xmlns:a14="http://schemas.microsoft.com/office/drawing/2010/main">
                  <a14:imgLayer r:embed="rId8">
                    <a14:imgEffect>
                      <a14:artisticLineDrawing/>
                    </a14:imgEffect>
                  </a14:imgLayer>
                </a14:imgProps>
              </a:ext>
              <a:ext uri="{28A0092B-C50C-407E-A947-70E740481C1C}">
                <a14:useLocalDpi xmlns:a14="http://schemas.microsoft.com/office/drawing/2010/main" val="0"/>
              </a:ext>
            </a:extLst>
          </a:blip>
          <a:stretch>
            <a:fillRect/>
          </a:stretch>
        </p:blipFill>
        <p:spPr>
          <a:xfrm>
            <a:off x="8742711" y="2926747"/>
            <a:ext cx="1170642" cy="1170642"/>
          </a:xfrm>
          <a:prstGeom prst="rect">
            <a:avLst/>
          </a:prstGeom>
        </p:spPr>
      </p:pic>
      <p:pic>
        <p:nvPicPr>
          <p:cNvPr id="27" name="Picture 26"/>
          <p:cNvPicPr>
            <a:picLocks noChangeAspect="1"/>
          </p:cNvPicPr>
          <p:nvPr/>
        </p:nvPicPr>
        <p:blipFill>
          <a:blip r:embed="rId3">
            <a:extLst>
              <a:ext uri="{BEBA8EAE-BF5A-486C-A8C5-ECC9F3942E4B}">
                <a14:imgProps xmlns:a14="http://schemas.microsoft.com/office/drawing/2010/main">
                  <a14:imgLayer r:embed="rId9">
                    <a14:imgEffect>
                      <a14:artisticLineDrawing/>
                    </a14:imgEffect>
                  </a14:imgLayer>
                </a14:imgProps>
              </a:ext>
              <a:ext uri="{28A0092B-C50C-407E-A947-70E740481C1C}">
                <a14:useLocalDpi xmlns:a14="http://schemas.microsoft.com/office/drawing/2010/main" val="0"/>
              </a:ext>
            </a:extLst>
          </a:blip>
          <a:stretch>
            <a:fillRect/>
          </a:stretch>
        </p:blipFill>
        <p:spPr>
          <a:xfrm>
            <a:off x="9745311" y="2926132"/>
            <a:ext cx="1170642" cy="1170642"/>
          </a:xfrm>
          <a:prstGeom prst="rect">
            <a:avLst/>
          </a:prstGeom>
        </p:spPr>
      </p:pic>
      <p:pic>
        <p:nvPicPr>
          <p:cNvPr id="28" name="Picture 27"/>
          <p:cNvPicPr>
            <a:picLocks noChangeAspect="1"/>
          </p:cNvPicPr>
          <p:nvPr/>
        </p:nvPicPr>
        <p:blipFill>
          <a:blip r:embed="rId3">
            <a:extLst>
              <a:ext uri="{BEBA8EAE-BF5A-486C-A8C5-ECC9F3942E4B}">
                <a14:imgProps xmlns:a14="http://schemas.microsoft.com/office/drawing/2010/main">
                  <a14:imgLayer r:embed="rId10">
                    <a14:imgEffect>
                      <a14:artisticLineDrawing/>
                    </a14:imgEffect>
                  </a14:imgLayer>
                </a14:imgProps>
              </a:ext>
              <a:ext uri="{28A0092B-C50C-407E-A947-70E740481C1C}">
                <a14:useLocalDpi xmlns:a14="http://schemas.microsoft.com/office/drawing/2010/main" val="0"/>
              </a:ext>
            </a:extLst>
          </a:blip>
          <a:stretch>
            <a:fillRect/>
          </a:stretch>
        </p:blipFill>
        <p:spPr>
          <a:xfrm>
            <a:off x="10747911" y="2926132"/>
            <a:ext cx="1170642" cy="1170642"/>
          </a:xfrm>
          <a:prstGeom prst="rect">
            <a:avLst/>
          </a:prstGeom>
        </p:spPr>
      </p:pic>
      <p:pic>
        <p:nvPicPr>
          <p:cNvPr id="31" name="Picture 30"/>
          <p:cNvPicPr>
            <a:picLocks noChangeAspect="1"/>
          </p:cNvPicPr>
          <p:nvPr/>
        </p:nvPicPr>
        <p:blipFill>
          <a:blip r:embed="rId3">
            <a:extLst>
              <a:ext uri="{BEBA8EAE-BF5A-486C-A8C5-ECC9F3942E4B}">
                <a14:imgProps xmlns:a14="http://schemas.microsoft.com/office/drawing/2010/main">
                  <a14:imgLayer r:embed="rId11">
                    <a14:imgEffect>
                      <a14:artisticLineDrawing/>
                    </a14:imgEffect>
                  </a14:imgLayer>
                </a14:imgProps>
              </a:ext>
              <a:ext uri="{28A0092B-C50C-407E-A947-70E740481C1C}">
                <a14:useLocalDpi xmlns:a14="http://schemas.microsoft.com/office/drawing/2010/main" val="0"/>
              </a:ext>
            </a:extLst>
          </a:blip>
          <a:stretch>
            <a:fillRect/>
          </a:stretch>
        </p:blipFill>
        <p:spPr>
          <a:xfrm>
            <a:off x="8742711" y="4585786"/>
            <a:ext cx="1170642" cy="1170642"/>
          </a:xfrm>
          <a:prstGeom prst="rect">
            <a:avLst/>
          </a:prstGeom>
        </p:spPr>
      </p:pic>
      <p:pic>
        <p:nvPicPr>
          <p:cNvPr id="32" name="Picture 31"/>
          <p:cNvPicPr>
            <a:picLocks noChangeAspect="1"/>
          </p:cNvPicPr>
          <p:nvPr/>
        </p:nvPicPr>
        <p:blipFill>
          <a:blip r:embed="rId3">
            <a:extLst>
              <a:ext uri="{BEBA8EAE-BF5A-486C-A8C5-ECC9F3942E4B}">
                <a14:imgProps xmlns:a14="http://schemas.microsoft.com/office/drawing/2010/main">
                  <a14:imgLayer r:embed="rId11">
                    <a14:imgEffect>
                      <a14:artisticLineDrawing/>
                    </a14:imgEffect>
                  </a14:imgLayer>
                </a14:imgProps>
              </a:ext>
              <a:ext uri="{28A0092B-C50C-407E-A947-70E740481C1C}">
                <a14:useLocalDpi xmlns:a14="http://schemas.microsoft.com/office/drawing/2010/main" val="0"/>
              </a:ext>
            </a:extLst>
          </a:blip>
          <a:stretch>
            <a:fillRect/>
          </a:stretch>
        </p:blipFill>
        <p:spPr>
          <a:xfrm>
            <a:off x="9745311" y="4585171"/>
            <a:ext cx="1170642" cy="1170642"/>
          </a:xfrm>
          <a:prstGeom prst="rect">
            <a:avLst/>
          </a:prstGeom>
        </p:spPr>
      </p:pic>
      <p:pic>
        <p:nvPicPr>
          <p:cNvPr id="33" name="Picture 32"/>
          <p:cNvPicPr>
            <a:picLocks noChangeAspect="1"/>
          </p:cNvPicPr>
          <p:nvPr/>
        </p:nvPicPr>
        <p:blipFill>
          <a:blip r:embed="rId3">
            <a:extLst>
              <a:ext uri="{BEBA8EAE-BF5A-486C-A8C5-ECC9F3942E4B}">
                <a14:imgProps xmlns:a14="http://schemas.microsoft.com/office/drawing/2010/main">
                  <a14:imgLayer r:embed="rId12">
                    <a14:imgEffect>
                      <a14:artisticLineDrawing/>
                    </a14:imgEffect>
                  </a14:imgLayer>
                </a14:imgProps>
              </a:ext>
              <a:ext uri="{28A0092B-C50C-407E-A947-70E740481C1C}">
                <a14:useLocalDpi xmlns:a14="http://schemas.microsoft.com/office/drawing/2010/main" val="0"/>
              </a:ext>
            </a:extLst>
          </a:blip>
          <a:stretch>
            <a:fillRect/>
          </a:stretch>
        </p:blipFill>
        <p:spPr>
          <a:xfrm>
            <a:off x="10747911" y="4585171"/>
            <a:ext cx="1170642" cy="1170642"/>
          </a:xfrm>
          <a:prstGeom prst="rect">
            <a:avLst/>
          </a:prstGeom>
        </p:spPr>
      </p:pic>
      <p:cxnSp>
        <p:nvCxnSpPr>
          <p:cNvPr id="34" name="Straight Arrow Connector 33"/>
          <p:cNvCxnSpPr>
            <a:stCxn id="21" idx="1"/>
            <a:endCxn id="31" idx="1"/>
          </p:cNvCxnSpPr>
          <p:nvPr/>
        </p:nvCxnSpPr>
        <p:spPr>
          <a:xfrm>
            <a:off x="3794423" y="3541786"/>
            <a:ext cx="4948288" cy="162932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5353048" y="2669311"/>
            <a:ext cx="3023491" cy="1569660"/>
          </a:xfrm>
          <a:prstGeom prst="rect">
            <a:avLst/>
          </a:prstGeom>
          <a:solidFill>
            <a:schemeClr val="bg1"/>
          </a:solidFill>
          <a:ln>
            <a:solidFill>
              <a:schemeClr val="tx1"/>
            </a:solidFill>
          </a:ln>
        </p:spPr>
        <p:txBody>
          <a:bodyPr wrap="square" rtlCol="0">
            <a:spAutoFit/>
          </a:bodyPr>
          <a:lstStyle/>
          <a:p>
            <a:r>
              <a:rPr lang="en-US" sz="3200" dirty="0" smtClean="0"/>
              <a:t>K8s API calls for service &amp; deployment</a:t>
            </a:r>
          </a:p>
        </p:txBody>
      </p:sp>
    </p:spTree>
    <p:extLst>
      <p:ext uri="{BB962C8B-B14F-4D97-AF65-F5344CB8AC3E}">
        <p14:creationId xmlns:p14="http://schemas.microsoft.com/office/powerpoint/2010/main" val="10772290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98079" y="57731"/>
            <a:ext cx="10515600" cy="670045"/>
          </a:xfrm>
        </p:spPr>
        <p:txBody>
          <a:bodyPr/>
          <a:lstStyle/>
          <a:p>
            <a:r>
              <a:rPr lang="en-US" dirty="0"/>
              <a:t>k</a:t>
            </a:r>
            <a:r>
              <a:rPr lang="en-US" dirty="0" smtClean="0"/>
              <a:t>8s @ concur</a:t>
            </a:r>
            <a:endParaRPr lang="en-US" dirty="0"/>
          </a:p>
        </p:txBody>
      </p:sp>
      <p:sp>
        <p:nvSpPr>
          <p:cNvPr id="5" name="Rounded Rectangle 4"/>
          <p:cNvSpPr/>
          <p:nvPr/>
        </p:nvSpPr>
        <p:spPr>
          <a:xfrm>
            <a:off x="2277033" y="1685364"/>
            <a:ext cx="7637930" cy="5029203"/>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lIns="0" rtlCol="0" anchor="t" anchorCtr="0"/>
          <a:lstStyle/>
          <a:p>
            <a:pPr algn="just"/>
            <a:r>
              <a:rPr lang="en-US" dirty="0" smtClean="0"/>
              <a:t>                           K8s Cluster</a:t>
            </a:r>
            <a:endParaRPr lang="en-US" dirty="0"/>
          </a:p>
        </p:txBody>
      </p:sp>
      <p:sp>
        <p:nvSpPr>
          <p:cNvPr id="3" name="Rectangle 2"/>
          <p:cNvSpPr/>
          <p:nvPr/>
        </p:nvSpPr>
        <p:spPr>
          <a:xfrm>
            <a:off x="2751439" y="2535211"/>
            <a:ext cx="1246822" cy="1122390"/>
          </a:xfrm>
          <a:prstGeom prst="rect">
            <a:avLst/>
          </a:prstGeom>
          <a:solidFill>
            <a:srgbClr val="4FCD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Master</a:t>
            </a:r>
            <a:endParaRPr lang="en-US" dirty="0"/>
          </a:p>
        </p:txBody>
      </p:sp>
      <p:sp>
        <p:nvSpPr>
          <p:cNvPr id="28" name="Rectangle 27"/>
          <p:cNvSpPr/>
          <p:nvPr/>
        </p:nvSpPr>
        <p:spPr>
          <a:xfrm>
            <a:off x="2881790" y="2687838"/>
            <a:ext cx="1206120" cy="1122390"/>
          </a:xfrm>
          <a:prstGeom prst="rect">
            <a:avLst/>
          </a:prstGeom>
          <a:solidFill>
            <a:srgbClr val="4FCD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Master</a:t>
            </a:r>
            <a:endParaRPr lang="en-US" dirty="0"/>
          </a:p>
        </p:txBody>
      </p:sp>
      <p:sp>
        <p:nvSpPr>
          <p:cNvPr id="36" name="Rectangle 35"/>
          <p:cNvSpPr/>
          <p:nvPr/>
        </p:nvSpPr>
        <p:spPr>
          <a:xfrm>
            <a:off x="3034190" y="2840238"/>
            <a:ext cx="1206120" cy="1122390"/>
          </a:xfrm>
          <a:prstGeom prst="rect">
            <a:avLst/>
          </a:prstGeom>
          <a:solidFill>
            <a:srgbClr val="4FCDE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m</a:t>
            </a:r>
            <a:r>
              <a:rPr lang="en-US" dirty="0" smtClean="0"/>
              <a:t>aster</a:t>
            </a:r>
          </a:p>
          <a:p>
            <a:pPr algn="ctr"/>
            <a:r>
              <a:rPr lang="en-US" dirty="0" err="1" smtClean="0"/>
              <a:t>coreOS</a:t>
            </a:r>
            <a:endParaRPr lang="en-US" dirty="0"/>
          </a:p>
        </p:txBody>
      </p:sp>
      <p:sp>
        <p:nvSpPr>
          <p:cNvPr id="37" name="Rectangle 36"/>
          <p:cNvSpPr/>
          <p:nvPr/>
        </p:nvSpPr>
        <p:spPr>
          <a:xfrm>
            <a:off x="2751439" y="4242706"/>
            <a:ext cx="1246822" cy="1122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Master</a:t>
            </a:r>
            <a:endParaRPr lang="en-US" dirty="0"/>
          </a:p>
        </p:txBody>
      </p:sp>
      <p:sp>
        <p:nvSpPr>
          <p:cNvPr id="38" name="Rectangle 37"/>
          <p:cNvSpPr/>
          <p:nvPr/>
        </p:nvSpPr>
        <p:spPr>
          <a:xfrm>
            <a:off x="2881790" y="4395333"/>
            <a:ext cx="1206120" cy="1122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Master</a:t>
            </a:r>
            <a:endParaRPr lang="en-US" dirty="0"/>
          </a:p>
        </p:txBody>
      </p:sp>
      <p:sp>
        <p:nvSpPr>
          <p:cNvPr id="40" name="Rectangle 39"/>
          <p:cNvSpPr/>
          <p:nvPr/>
        </p:nvSpPr>
        <p:spPr>
          <a:xfrm>
            <a:off x="3034190" y="4547733"/>
            <a:ext cx="1206120" cy="112239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r>
              <a:rPr lang="en-US" dirty="0" smtClean="0"/>
              <a:t>tcd</a:t>
            </a:r>
          </a:p>
          <a:p>
            <a:pPr algn="ctr"/>
            <a:r>
              <a:rPr lang="en-US" dirty="0" err="1" smtClean="0"/>
              <a:t>coreOS</a:t>
            </a:r>
            <a:endParaRPr lang="en-US" dirty="0"/>
          </a:p>
        </p:txBody>
      </p:sp>
      <p:sp>
        <p:nvSpPr>
          <p:cNvPr id="43" name="Rectangle 42"/>
          <p:cNvSpPr/>
          <p:nvPr/>
        </p:nvSpPr>
        <p:spPr>
          <a:xfrm>
            <a:off x="4979534" y="2535211"/>
            <a:ext cx="1206120" cy="3811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a:t>w</a:t>
            </a:r>
            <a:r>
              <a:rPr lang="en-US" dirty="0" smtClean="0"/>
              <a:t>orker1</a:t>
            </a:r>
          </a:p>
          <a:p>
            <a:pPr algn="ctr"/>
            <a:r>
              <a:rPr lang="en-US" dirty="0" err="1" smtClean="0"/>
              <a:t>coreOS</a:t>
            </a:r>
            <a:endParaRPr lang="en-US" dirty="0" smtClean="0"/>
          </a:p>
        </p:txBody>
      </p:sp>
      <p:sp>
        <p:nvSpPr>
          <p:cNvPr id="45" name="Rectangle 44"/>
          <p:cNvSpPr/>
          <p:nvPr/>
        </p:nvSpPr>
        <p:spPr>
          <a:xfrm>
            <a:off x="6474218" y="2535211"/>
            <a:ext cx="1206120" cy="38117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worker2</a:t>
            </a:r>
          </a:p>
          <a:p>
            <a:pPr algn="ctr"/>
            <a:r>
              <a:rPr lang="en-US" dirty="0" err="1" smtClean="0"/>
              <a:t>coreOS</a:t>
            </a:r>
            <a:endParaRPr lang="en-US" dirty="0" smtClean="0"/>
          </a:p>
        </p:txBody>
      </p:sp>
      <p:sp>
        <p:nvSpPr>
          <p:cNvPr id="46" name="Rectangle 45"/>
          <p:cNvSpPr/>
          <p:nvPr/>
        </p:nvSpPr>
        <p:spPr>
          <a:xfrm>
            <a:off x="7958364" y="2535211"/>
            <a:ext cx="1206120" cy="38117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err="1" smtClean="0"/>
              <a:t>workerN</a:t>
            </a:r>
            <a:endParaRPr lang="en-US" dirty="0" smtClean="0"/>
          </a:p>
          <a:p>
            <a:pPr algn="ctr"/>
            <a:r>
              <a:rPr lang="en-US" dirty="0" err="1" smtClean="0"/>
              <a:t>coreOS</a:t>
            </a:r>
            <a:endParaRPr lang="en-US" dirty="0" smtClean="0"/>
          </a:p>
        </p:txBody>
      </p:sp>
      <p:sp>
        <p:nvSpPr>
          <p:cNvPr id="4" name="Rounded Rectangle 3"/>
          <p:cNvSpPr/>
          <p:nvPr/>
        </p:nvSpPr>
        <p:spPr>
          <a:xfrm>
            <a:off x="4968252" y="5806081"/>
            <a:ext cx="4184950" cy="53810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flannel</a:t>
            </a:r>
            <a:endParaRPr lang="en-US"/>
          </a:p>
        </p:txBody>
      </p:sp>
      <p:sp>
        <p:nvSpPr>
          <p:cNvPr id="49" name="Rounded Rectangle 48"/>
          <p:cNvSpPr/>
          <p:nvPr/>
        </p:nvSpPr>
        <p:spPr>
          <a:xfrm>
            <a:off x="4979534" y="4418419"/>
            <a:ext cx="4184950" cy="53810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smtClean="0"/>
              <a:t>newRelic</a:t>
            </a:r>
            <a:r>
              <a:rPr lang="en-US" dirty="0" smtClean="0"/>
              <a:t> &amp; </a:t>
            </a:r>
            <a:r>
              <a:rPr lang="en-US" dirty="0" err="1" smtClean="0"/>
              <a:t>prometheus</a:t>
            </a:r>
            <a:endParaRPr lang="en-US" dirty="0"/>
          </a:p>
        </p:txBody>
      </p:sp>
      <p:sp>
        <p:nvSpPr>
          <p:cNvPr id="51" name="Rounded Rectangle 50"/>
          <p:cNvSpPr/>
          <p:nvPr/>
        </p:nvSpPr>
        <p:spPr>
          <a:xfrm>
            <a:off x="4986954" y="5103182"/>
            <a:ext cx="4184950" cy="538109"/>
          </a:xfrm>
          <a:prstGeom prst="round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Logstash forwarder</a:t>
            </a:r>
            <a:endParaRPr lang="en-US" dirty="0"/>
          </a:p>
        </p:txBody>
      </p:sp>
      <p:sp>
        <p:nvSpPr>
          <p:cNvPr id="53" name="Oval 52"/>
          <p:cNvSpPr/>
          <p:nvPr/>
        </p:nvSpPr>
        <p:spPr>
          <a:xfrm>
            <a:off x="5088945" y="3413254"/>
            <a:ext cx="954892" cy="498050"/>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svc</a:t>
            </a:r>
            <a:endParaRPr lang="en-US" dirty="0"/>
          </a:p>
        </p:txBody>
      </p:sp>
      <p:sp>
        <p:nvSpPr>
          <p:cNvPr id="6" name="Oval 5"/>
          <p:cNvSpPr/>
          <p:nvPr/>
        </p:nvSpPr>
        <p:spPr>
          <a:xfrm>
            <a:off x="10203527" y="4761220"/>
            <a:ext cx="1784204" cy="17842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ELK</a:t>
            </a:r>
            <a:endParaRPr lang="en-US" dirty="0"/>
          </a:p>
        </p:txBody>
      </p:sp>
      <p:sp>
        <p:nvSpPr>
          <p:cNvPr id="55" name="Oval 54"/>
          <p:cNvSpPr/>
          <p:nvPr/>
        </p:nvSpPr>
        <p:spPr>
          <a:xfrm>
            <a:off x="10192988" y="2840238"/>
            <a:ext cx="1794743" cy="17947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Monitoring</a:t>
            </a:r>
            <a:endParaRPr lang="en-US" dirty="0"/>
          </a:p>
        </p:txBody>
      </p:sp>
      <p:sp>
        <p:nvSpPr>
          <p:cNvPr id="8" name="Rounded Rectangle 7"/>
          <p:cNvSpPr/>
          <p:nvPr/>
        </p:nvSpPr>
        <p:spPr>
          <a:xfrm>
            <a:off x="3880438" y="218064"/>
            <a:ext cx="4431119" cy="12690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Load Balancers</a:t>
            </a:r>
            <a:endParaRPr lang="en-US" dirty="0"/>
          </a:p>
        </p:txBody>
      </p:sp>
      <p:sp>
        <p:nvSpPr>
          <p:cNvPr id="58" name="Oval 57"/>
          <p:cNvSpPr/>
          <p:nvPr/>
        </p:nvSpPr>
        <p:spPr>
          <a:xfrm>
            <a:off x="3998261" y="1049604"/>
            <a:ext cx="1138518" cy="355205"/>
          </a:xfrm>
          <a:prstGeom prst="ellipse">
            <a:avLst/>
          </a:prstGeom>
          <a:solidFill>
            <a:srgbClr val="4FCDEE"/>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API</a:t>
            </a:r>
            <a:endParaRPr lang="en-US" dirty="0"/>
          </a:p>
        </p:txBody>
      </p:sp>
      <p:cxnSp>
        <p:nvCxnSpPr>
          <p:cNvPr id="13" name="Curved Connector 12"/>
          <p:cNvCxnSpPr>
            <a:stCxn id="58" idx="2"/>
            <a:endCxn id="3" idx="0"/>
          </p:cNvCxnSpPr>
          <p:nvPr/>
        </p:nvCxnSpPr>
        <p:spPr>
          <a:xfrm rot="10800000" flipV="1">
            <a:off x="3374851" y="1227207"/>
            <a:ext cx="623411" cy="1308004"/>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urved Connector 22"/>
          <p:cNvCxnSpPr>
            <a:stCxn id="51" idx="3"/>
            <a:endCxn id="6" idx="2"/>
          </p:cNvCxnSpPr>
          <p:nvPr/>
        </p:nvCxnSpPr>
        <p:spPr>
          <a:xfrm>
            <a:off x="9171904" y="5372237"/>
            <a:ext cx="1031623" cy="281085"/>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urved Connector 25"/>
          <p:cNvCxnSpPr>
            <a:stCxn id="49" idx="3"/>
            <a:endCxn id="55" idx="2"/>
          </p:cNvCxnSpPr>
          <p:nvPr/>
        </p:nvCxnSpPr>
        <p:spPr>
          <a:xfrm flipV="1">
            <a:off x="9164484" y="3737610"/>
            <a:ext cx="1028504" cy="949864"/>
          </a:xfrm>
          <a:prstGeom prst="curved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5" name="Oval 64"/>
          <p:cNvSpPr/>
          <p:nvPr/>
        </p:nvSpPr>
        <p:spPr>
          <a:xfrm>
            <a:off x="6583281" y="3416552"/>
            <a:ext cx="954892" cy="498050"/>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svc</a:t>
            </a:r>
            <a:endParaRPr lang="en-US" dirty="0"/>
          </a:p>
        </p:txBody>
      </p:sp>
      <p:sp>
        <p:nvSpPr>
          <p:cNvPr id="66" name="Oval 65"/>
          <p:cNvSpPr/>
          <p:nvPr/>
        </p:nvSpPr>
        <p:spPr>
          <a:xfrm>
            <a:off x="8111511" y="3421545"/>
            <a:ext cx="954892" cy="498050"/>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svc</a:t>
            </a:r>
            <a:endParaRPr lang="en-US" dirty="0"/>
          </a:p>
        </p:txBody>
      </p:sp>
      <p:sp>
        <p:nvSpPr>
          <p:cNvPr id="69" name="Oval 68"/>
          <p:cNvSpPr/>
          <p:nvPr/>
        </p:nvSpPr>
        <p:spPr>
          <a:xfrm>
            <a:off x="6506091" y="1028967"/>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t>svc</a:t>
            </a:r>
            <a:endParaRPr lang="en-US" dirty="0"/>
          </a:p>
        </p:txBody>
      </p:sp>
      <p:cxnSp>
        <p:nvCxnSpPr>
          <p:cNvPr id="70" name="Curved Connector 69"/>
          <p:cNvCxnSpPr>
            <a:stCxn id="69" idx="2"/>
            <a:endCxn id="43" idx="0"/>
          </p:cNvCxnSpPr>
          <p:nvPr/>
        </p:nvCxnSpPr>
        <p:spPr>
          <a:xfrm rot="10800000" flipV="1">
            <a:off x="5582595" y="1206569"/>
            <a:ext cx="923497" cy="1328641"/>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Curved Connector 71"/>
          <p:cNvCxnSpPr>
            <a:stCxn id="69" idx="4"/>
            <a:endCxn id="45" idx="0"/>
          </p:cNvCxnSpPr>
          <p:nvPr/>
        </p:nvCxnSpPr>
        <p:spPr>
          <a:xfrm rot="16200000" flipH="1">
            <a:off x="6500795" y="1958727"/>
            <a:ext cx="1151039" cy="1928"/>
          </a:xfrm>
          <a:prstGeom prst="curved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5" name="Curved Connector 74"/>
          <p:cNvCxnSpPr>
            <a:stCxn id="69" idx="6"/>
            <a:endCxn id="46" idx="0"/>
          </p:cNvCxnSpPr>
          <p:nvPr/>
        </p:nvCxnSpPr>
        <p:spPr>
          <a:xfrm>
            <a:off x="7644609" y="1206570"/>
            <a:ext cx="916815" cy="1328641"/>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841777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3888" y="57731"/>
            <a:ext cx="10515600" cy="670045"/>
          </a:xfrm>
        </p:spPr>
        <p:txBody>
          <a:bodyPr/>
          <a:lstStyle/>
          <a:p>
            <a:r>
              <a:rPr lang="en-US" dirty="0"/>
              <a:t>k</a:t>
            </a:r>
            <a:r>
              <a:rPr lang="en-US" dirty="0" smtClean="0"/>
              <a:t>8s @ concur </a:t>
            </a:r>
            <a:r>
              <a:rPr lang="mr-IN" dirty="0" smtClean="0"/>
              <a:t>–</a:t>
            </a:r>
            <a:r>
              <a:rPr lang="en-US" dirty="0" smtClean="0"/>
              <a:t> Multi-cluster</a:t>
            </a:r>
            <a:endParaRPr lang="en-US" dirty="0"/>
          </a:p>
        </p:txBody>
      </p:sp>
      <p:sp>
        <p:nvSpPr>
          <p:cNvPr id="5" name="Rounded Rectangle 4"/>
          <p:cNvSpPr/>
          <p:nvPr/>
        </p:nvSpPr>
        <p:spPr>
          <a:xfrm>
            <a:off x="2707340"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1</a:t>
            </a:r>
            <a:endParaRPr lang="en-US" dirty="0"/>
          </a:p>
        </p:txBody>
      </p:sp>
      <p:sp>
        <p:nvSpPr>
          <p:cNvPr id="9" name="Oval 8"/>
          <p:cNvSpPr/>
          <p:nvPr/>
        </p:nvSpPr>
        <p:spPr>
          <a:xfrm>
            <a:off x="2760403" y="4747911"/>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10" name="Oval 9"/>
          <p:cNvSpPr/>
          <p:nvPr/>
        </p:nvSpPr>
        <p:spPr>
          <a:xfrm>
            <a:off x="735109" y="3119713"/>
            <a:ext cx="1255058" cy="1147483"/>
          </a:xfrm>
          <a:prstGeom prst="ellipse">
            <a:avLst/>
          </a:prstGeom>
          <a:solidFill>
            <a:srgbClr val="92D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LBaaS</a:t>
            </a:r>
          </a:p>
          <a:p>
            <a:pPr algn="ctr"/>
            <a:r>
              <a:rPr lang="en-US" dirty="0" smtClean="0"/>
              <a:t>API</a:t>
            </a:r>
            <a:endParaRPr lang="en-US" dirty="0"/>
          </a:p>
        </p:txBody>
      </p:sp>
      <p:sp>
        <p:nvSpPr>
          <p:cNvPr id="11" name="Cloud 10"/>
          <p:cNvSpPr/>
          <p:nvPr/>
        </p:nvSpPr>
        <p:spPr>
          <a:xfrm>
            <a:off x="6147546" y="703761"/>
            <a:ext cx="1398494" cy="592792"/>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p:cNvCxnSpPr/>
          <p:nvPr/>
        </p:nvCxnSpPr>
        <p:spPr>
          <a:xfrm>
            <a:off x="5127812" y="0"/>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426823" y="22445"/>
            <a:ext cx="35859" cy="6858000"/>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sp>
        <p:nvSpPr>
          <p:cNvPr id="18" name="Rounded Rectangle 17"/>
          <p:cNvSpPr/>
          <p:nvPr/>
        </p:nvSpPr>
        <p:spPr>
          <a:xfrm>
            <a:off x="4554069" y="1504376"/>
            <a:ext cx="4616823" cy="1057836"/>
          </a:xfrm>
          <a:prstGeom prst="round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LB</a:t>
            </a:r>
            <a:endParaRPr lang="en-US" dirty="0"/>
          </a:p>
        </p:txBody>
      </p:sp>
      <p:sp>
        <p:nvSpPr>
          <p:cNvPr id="21" name="Rounded Rectangle 20"/>
          <p:cNvSpPr/>
          <p:nvPr/>
        </p:nvSpPr>
        <p:spPr>
          <a:xfrm>
            <a:off x="5943598"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smtClean="0"/>
              <a:t>K8s 2</a:t>
            </a:r>
            <a:endParaRPr lang="en-US" dirty="0"/>
          </a:p>
        </p:txBody>
      </p:sp>
      <p:sp>
        <p:nvSpPr>
          <p:cNvPr id="22" name="Rounded Rectangle 21"/>
          <p:cNvSpPr/>
          <p:nvPr/>
        </p:nvSpPr>
        <p:spPr>
          <a:xfrm>
            <a:off x="9170893" y="4715433"/>
            <a:ext cx="1846729" cy="1524000"/>
          </a:xfrm>
          <a:prstGeom prst="roundRect">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US" dirty="0" smtClean="0"/>
              <a:t>K8s 3</a:t>
            </a:r>
            <a:endParaRPr lang="en-US" dirty="0"/>
          </a:p>
        </p:txBody>
      </p:sp>
      <p:sp>
        <p:nvSpPr>
          <p:cNvPr id="25" name="Oval 24"/>
          <p:cNvSpPr/>
          <p:nvPr/>
        </p:nvSpPr>
        <p:spPr>
          <a:xfrm>
            <a:off x="6277534" y="2189078"/>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pool</a:t>
            </a:r>
            <a:endParaRPr lang="en-US" dirty="0"/>
          </a:p>
        </p:txBody>
      </p:sp>
      <p:sp>
        <p:nvSpPr>
          <p:cNvPr id="27" name="Oval 26"/>
          <p:cNvSpPr/>
          <p:nvPr/>
        </p:nvSpPr>
        <p:spPr>
          <a:xfrm>
            <a:off x="6277534" y="1520623"/>
            <a:ext cx="1138518" cy="355205"/>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VIP</a:t>
            </a:r>
            <a:endParaRPr lang="en-US" dirty="0"/>
          </a:p>
        </p:txBody>
      </p:sp>
      <p:cxnSp>
        <p:nvCxnSpPr>
          <p:cNvPr id="32" name="Curved Connector 31"/>
          <p:cNvCxnSpPr>
            <a:stCxn id="9" idx="2"/>
            <a:endCxn id="10" idx="4"/>
          </p:cNvCxnSpPr>
          <p:nvPr/>
        </p:nvCxnSpPr>
        <p:spPr>
          <a:xfrm rot="10800000">
            <a:off x="1362639" y="4267197"/>
            <a:ext cx="1397765" cy="660009"/>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urved Connector 34"/>
          <p:cNvCxnSpPr>
            <a:stCxn id="10" idx="0"/>
            <a:endCxn id="18" idx="1"/>
          </p:cNvCxnSpPr>
          <p:nvPr/>
        </p:nvCxnSpPr>
        <p:spPr>
          <a:xfrm rot="5400000" flipH="1" flipV="1">
            <a:off x="2415144" y="980789"/>
            <a:ext cx="1086419" cy="3191431"/>
          </a:xfrm>
          <a:prstGeom prst="curvedConnector2">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846793" y="1295922"/>
            <a:ext cx="2242" cy="2280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1" idx="1"/>
            <a:endCxn id="27" idx="0"/>
          </p:cNvCxnSpPr>
          <p:nvPr/>
        </p:nvCxnSpPr>
        <p:spPr>
          <a:xfrm>
            <a:off x="6846793" y="1295922"/>
            <a:ext cx="0" cy="22470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8" idx="2"/>
            <a:endCxn id="22" idx="0"/>
          </p:cNvCxnSpPr>
          <p:nvPr/>
        </p:nvCxnSpPr>
        <p:spPr>
          <a:xfrm>
            <a:off x="6862481" y="2562212"/>
            <a:ext cx="3231777"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18" idx="2"/>
            <a:endCxn id="21" idx="0"/>
          </p:cNvCxnSpPr>
          <p:nvPr/>
        </p:nvCxnSpPr>
        <p:spPr>
          <a:xfrm>
            <a:off x="6862481" y="2562212"/>
            <a:ext cx="4482"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18" idx="2"/>
            <a:endCxn id="5" idx="0"/>
          </p:cNvCxnSpPr>
          <p:nvPr/>
        </p:nvCxnSpPr>
        <p:spPr>
          <a:xfrm flipH="1">
            <a:off x="3630705" y="2562212"/>
            <a:ext cx="3231776" cy="2153221"/>
          </a:xfrm>
          <a:prstGeom prst="straightConnector1">
            <a:avLst/>
          </a:prstGeom>
          <a:ln>
            <a:solidFill>
              <a:srgbClr val="009FAC"/>
            </a:solidFill>
            <a:tailEnd type="triangle"/>
          </a:ln>
        </p:spPr>
        <p:style>
          <a:lnRef idx="1">
            <a:schemeClr val="accent1"/>
          </a:lnRef>
          <a:fillRef idx="0">
            <a:schemeClr val="accent1"/>
          </a:fillRef>
          <a:effectRef idx="0">
            <a:schemeClr val="accent1"/>
          </a:effectRef>
          <a:fontRef idx="minor">
            <a:schemeClr val="tx1"/>
          </a:fontRef>
        </p:style>
      </p:cxnSp>
      <p:sp>
        <p:nvSpPr>
          <p:cNvPr id="54" name="Oval 53"/>
          <p:cNvSpPr/>
          <p:nvPr/>
        </p:nvSpPr>
        <p:spPr>
          <a:xfrm>
            <a:off x="2760403"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6" name="Oval 55"/>
          <p:cNvSpPr/>
          <p:nvPr/>
        </p:nvSpPr>
        <p:spPr>
          <a:xfrm>
            <a:off x="5983206"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57" name="Oval 56"/>
          <p:cNvSpPr/>
          <p:nvPr/>
        </p:nvSpPr>
        <p:spPr>
          <a:xfrm>
            <a:off x="9200031" y="5221350"/>
            <a:ext cx="708210" cy="666769"/>
          </a:xfrm>
          <a:prstGeom prst="ellipse">
            <a:avLst/>
          </a:prstGeom>
          <a:solidFill>
            <a:srgbClr val="009FA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svc</a:t>
            </a:r>
            <a:endParaRPr lang="en-US" dirty="0"/>
          </a:p>
        </p:txBody>
      </p:sp>
      <p:sp>
        <p:nvSpPr>
          <p:cNvPr id="67" name="Oval 66"/>
          <p:cNvSpPr/>
          <p:nvPr/>
        </p:nvSpPr>
        <p:spPr>
          <a:xfrm>
            <a:off x="5979456" y="474452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
        <p:nvSpPr>
          <p:cNvPr id="68" name="Oval 67"/>
          <p:cNvSpPr/>
          <p:nvPr/>
        </p:nvSpPr>
        <p:spPr>
          <a:xfrm>
            <a:off x="9206750" y="4744528"/>
            <a:ext cx="376518" cy="358588"/>
          </a:xfrm>
          <a:prstGeom prst="ellipse">
            <a:avLst/>
          </a:prstGeom>
          <a:solidFill>
            <a:srgbClr val="AED136"/>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a:t>
            </a:r>
            <a:endParaRPr lang="en-US" dirty="0"/>
          </a:p>
        </p:txBody>
      </p:sp>
    </p:spTree>
    <p:extLst>
      <p:ext uri="{BB962C8B-B14F-4D97-AF65-F5344CB8AC3E}">
        <p14:creationId xmlns:p14="http://schemas.microsoft.com/office/powerpoint/2010/main" val="2017057137"/>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46730</TotalTime>
  <Words>1202</Words>
  <Application>Microsoft Macintosh PowerPoint</Application>
  <PresentationFormat>Widescreen</PresentationFormat>
  <Paragraphs>452</Paragraphs>
  <Slides>28</Slides>
  <Notes>26</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28</vt:i4>
      </vt:variant>
    </vt:vector>
  </HeadingPairs>
  <TitlesOfParts>
    <vt:vector size="35" baseType="lpstr">
      <vt:lpstr>Arial Black</vt:lpstr>
      <vt:lpstr>Calibri</vt:lpstr>
      <vt:lpstr>Calibri Light</vt:lpstr>
      <vt:lpstr>Mangal</vt:lpstr>
      <vt:lpstr>Arial</vt:lpstr>
      <vt:lpstr>Custom Design</vt:lpstr>
      <vt:lpstr>Office Theme</vt:lpstr>
      <vt:lpstr>PowerPoint Presentation</vt:lpstr>
      <vt:lpstr>PowerPoint Presentation</vt:lpstr>
      <vt:lpstr>Agenda</vt:lpstr>
      <vt:lpstr>PowerPoint Presentation</vt:lpstr>
      <vt:lpstr>Concur growth</vt:lpstr>
      <vt:lpstr>A little about me</vt:lpstr>
      <vt:lpstr>Deployment API</vt:lpstr>
      <vt:lpstr>k8s @ concur</vt:lpstr>
      <vt:lpstr>k8s @ concur – Multi-cluster</vt:lpstr>
      <vt:lpstr>K8s @ Concur</vt:lpstr>
      <vt:lpstr>Sample project</vt:lpstr>
      <vt:lpstr>Challenges – Multi-cluster</vt:lpstr>
      <vt:lpstr>Challenges – Cloud</vt:lpstr>
      <vt:lpstr>Challenges – Management</vt:lpstr>
      <vt:lpstr>Challenges – Management</vt:lpstr>
      <vt:lpstr>Requirements</vt:lpstr>
      <vt:lpstr>Physical load balancers</vt:lpstr>
      <vt:lpstr>Cloud provided load balancers</vt:lpstr>
      <vt:lpstr>PowerPoint Presentation</vt:lpstr>
      <vt:lpstr>Consul + Ingress – perfect match?</vt:lpstr>
      <vt:lpstr>Consul + Ingress – perfect match?</vt:lpstr>
      <vt:lpstr>LB + Ingress - DC</vt:lpstr>
      <vt:lpstr>LB + Ingress - DC</vt:lpstr>
      <vt:lpstr>LB + Ingress - Cloud</vt:lpstr>
      <vt:lpstr>Multi-Cluster Config</vt:lpstr>
      <vt:lpstr>Deployment API</vt:lpstr>
      <vt:lpstr>K8s @ Concur</vt:lpstr>
      <vt:lpstr>     Q &amp; A      emaildanwilson on github, k8s slack &amp; gmail  </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Wilson, Dan</cp:lastModifiedBy>
  <cp:revision>190</cp:revision>
  <dcterms:created xsi:type="dcterms:W3CDTF">2016-08-09T14:32:52Z</dcterms:created>
  <dcterms:modified xsi:type="dcterms:W3CDTF">2017-03-30T05:05:59Z</dcterms:modified>
</cp:coreProperties>
</file>

<file path=docProps/thumbnail.jpeg>
</file>